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Proxima Nova"/>
      <p:regular r:id="rId22"/>
      <p:bold r:id="rId23"/>
      <p:italic r:id="rId24"/>
      <p:boldItalic r:id="rId25"/>
    </p:embeddedFont>
    <p:embeddedFont>
      <p:font typeface="Alfa Slab One"/>
      <p:regular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ProximaNova-regular.fntdata"/><Relationship Id="rId21" Type="http://schemas.openxmlformats.org/officeDocument/2006/relationships/slide" Target="slides/slide16.xml"/><Relationship Id="rId24" Type="http://schemas.openxmlformats.org/officeDocument/2006/relationships/font" Target="fonts/ProximaNova-italic.fntdata"/><Relationship Id="rId23" Type="http://schemas.openxmlformats.org/officeDocument/2006/relationships/font" Target="fonts/ProximaNova-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AlfaSlabOne-regular.fntdata"/><Relationship Id="rId25" Type="http://schemas.openxmlformats.org/officeDocument/2006/relationships/font" Target="fonts/ProximaNova-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5464f2082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5464f2082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7916"/>
              </a:lnSpc>
              <a:spcBef>
                <a:spcPts val="0"/>
              </a:spcBef>
              <a:spcAft>
                <a:spcPts val="0"/>
              </a:spcAft>
              <a:buNone/>
            </a:pPr>
            <a:r>
              <a:rPr lang="en">
                <a:solidFill>
                  <a:schemeClr val="dk1"/>
                </a:solidFill>
                <a:latin typeface="Calibri"/>
                <a:ea typeface="Calibri"/>
                <a:cs typeface="Calibri"/>
                <a:sym typeface="Calibri"/>
              </a:rPr>
              <a:t>What is ARKit? ARkit stands for Augmented Reality Kit, a development platform that enables app developers to build AR experiences quickly and easily into their apps and games. It utilizes your iOS device's camera, processors, and motion sensors to create some immersive interactions. For example, one could preview Ikea products in his or her own home before making a purchase and look at the product from all the angles needed. With the aid of AR, it is even possible to measure the Ikea furniture dimensions and test the product virtually whether a chair or couch fits in the living room or a bed fits in the bedroom.</a:t>
            </a:r>
            <a:endParaRPr>
              <a:solidFill>
                <a:schemeClr val="dk1"/>
              </a:solidFill>
              <a:latin typeface="Calibri"/>
              <a:ea typeface="Calibri"/>
              <a:cs typeface="Calibri"/>
              <a:sym typeface="Calibri"/>
            </a:endParaRPr>
          </a:p>
          <a:p>
            <a:pPr indent="0" lvl="0" marL="0" rtl="0" algn="l">
              <a:lnSpc>
                <a:spcPct val="107916"/>
              </a:lnSpc>
              <a:spcBef>
                <a:spcPts val="800"/>
              </a:spcBef>
              <a:spcAft>
                <a:spcPts val="0"/>
              </a:spcAft>
              <a:buNone/>
            </a:pPr>
            <a:r>
              <a:rPr lang="en">
                <a:solidFill>
                  <a:schemeClr val="dk1"/>
                </a:solidFill>
                <a:latin typeface="Calibri"/>
                <a:ea typeface="Calibri"/>
                <a:cs typeface="Calibri"/>
                <a:sym typeface="Calibri"/>
              </a:rPr>
              <a:t>In the second example, which is Interior decoration project, multiple users with different devices are able to see the same AR environment. All users can contribute to the Interior decoration project from their own devices.	</a:t>
            </a:r>
            <a:endParaRPr>
              <a:solidFill>
                <a:schemeClr val="dk1"/>
              </a:solidFill>
              <a:latin typeface="Calibri"/>
              <a:ea typeface="Calibri"/>
              <a:cs typeface="Calibri"/>
              <a:sym typeface="Calibri"/>
            </a:endParaRPr>
          </a:p>
          <a:p>
            <a:pPr indent="0" lvl="0" marL="0" rtl="0" algn="l">
              <a:lnSpc>
                <a:spcPct val="107916"/>
              </a:lnSpc>
              <a:spcBef>
                <a:spcPts val="800"/>
              </a:spcBef>
              <a:spcAft>
                <a:spcPts val="0"/>
              </a:spcAft>
              <a:buNone/>
            </a:pPr>
            <a:r>
              <a:rPr lang="en">
                <a:solidFill>
                  <a:schemeClr val="dk1"/>
                </a:solidFill>
                <a:latin typeface="Calibri"/>
                <a:ea typeface="Calibri"/>
                <a:cs typeface="Calibri"/>
                <a:sym typeface="Calibri"/>
              </a:rPr>
              <a:t>t’s very hard to tell an original gold or silver ring from a fake one just by looking at the pictures online. Using ARkit and LiDar tools, we propose a new app that determines the properties of the ring by scanning it from different angles. Then it generates the authenticity of the jewelry items.</a:t>
            </a:r>
            <a:endParaRPr>
              <a:solidFill>
                <a:schemeClr val="dk1"/>
              </a:solidFill>
              <a:latin typeface="Calibri"/>
              <a:ea typeface="Calibri"/>
              <a:cs typeface="Calibri"/>
              <a:sym typeface="Calibri"/>
            </a:endParaRPr>
          </a:p>
          <a:p>
            <a:pPr indent="0" lvl="0" marL="0" rtl="0" algn="l">
              <a:lnSpc>
                <a:spcPct val="107916"/>
              </a:lnSpc>
              <a:spcBef>
                <a:spcPts val="800"/>
              </a:spcBef>
              <a:spcAft>
                <a:spcPts val="0"/>
              </a:spcAft>
              <a:buNone/>
            </a:pPr>
            <a:r>
              <a:rPr lang="en">
                <a:solidFill>
                  <a:schemeClr val="dk1"/>
                </a:solidFill>
                <a:latin typeface="Calibri"/>
                <a:ea typeface="Calibri"/>
                <a:cs typeface="Calibri"/>
                <a:sym typeface="Calibri"/>
              </a:rPr>
              <a:t>It would make it easier for both parties, customers, and the jewelry shops to make a safe transaction. It is a win-win situation for both parties: customers are happy with their purchases, while the other party builds a strong reputation for providing high-quality items for sale. Positive feedback + build strong reputation for the brand</a:t>
            </a:r>
            <a:endParaRPr>
              <a:solidFill>
                <a:schemeClr val="dk1"/>
              </a:solidFill>
              <a:latin typeface="Calibri"/>
              <a:ea typeface="Calibri"/>
              <a:cs typeface="Calibri"/>
              <a:sym typeface="Calibri"/>
            </a:endParaRPr>
          </a:p>
          <a:p>
            <a:pPr indent="0" lvl="0" marL="0" rtl="0" algn="l">
              <a:lnSpc>
                <a:spcPct val="107916"/>
              </a:lnSpc>
              <a:spcBef>
                <a:spcPts val="800"/>
              </a:spcBef>
              <a:spcAft>
                <a:spcPts val="800"/>
              </a:spcAft>
              <a:buClr>
                <a:schemeClr val="dk1"/>
              </a:buClr>
              <a:buSzPts val="1100"/>
              <a:buFont typeface="Arial"/>
              <a:buNone/>
            </a:pPr>
            <a:r>
              <a:t/>
            </a:r>
            <a:endParaRPr>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5335f2e34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5335f2e34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541e5d4685_0_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541e5d4685_0_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5408237ce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5408237ce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5408237ce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5408237ce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541e5d4685_0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541e5d4685_0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5408237ce0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5408237ce0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5408237c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5408237c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5408237ce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5408237ce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5408237ce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5408237ce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5408237ce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5408237ce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541e5d468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541e5d468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Grasp pose detection tells a robot how to grasp an </a:t>
            </a:r>
            <a:r>
              <a:rPr lang="en"/>
              <a:t>object</a:t>
            </a:r>
            <a:endParaRPr/>
          </a:p>
          <a:p>
            <a:pPr indent="0" lvl="0" marL="0" rtl="0" algn="l">
              <a:spcBef>
                <a:spcPts val="0"/>
              </a:spcBef>
              <a:spcAft>
                <a:spcPts val="0"/>
              </a:spcAft>
              <a:buNone/>
            </a:pPr>
            <a:r>
              <a:rPr lang="en"/>
              <a:t>Modern approaches tend to use convolutional </a:t>
            </a:r>
            <a:r>
              <a:rPr lang="en"/>
              <a:t>neural</a:t>
            </a:r>
            <a:r>
              <a:rPr lang="en"/>
              <a:t> networks over standard </a:t>
            </a:r>
            <a:r>
              <a:rPr lang="en"/>
              <a:t>geometry</a:t>
            </a:r>
            <a:r>
              <a:rPr lang="en"/>
              <a:t> and physics based analysis techniques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541e5d4685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541e5d4685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works by first capturing a 3D point cloud of the object and near-object environment</a:t>
            </a:r>
            <a:endParaRPr/>
          </a:p>
          <a:p>
            <a:pPr indent="-298450" lvl="0" marL="457200" rtl="0" algn="l">
              <a:spcBef>
                <a:spcPts val="0"/>
              </a:spcBef>
              <a:spcAft>
                <a:spcPts val="0"/>
              </a:spcAft>
              <a:buSzPts val="1100"/>
              <a:buChar char="-"/>
            </a:pPr>
            <a:r>
              <a:rPr lang="en"/>
              <a:t>Point clouds can be collected by photogrammetry or with Lasers (like LIDAR)</a:t>
            </a:r>
            <a:endParaRPr/>
          </a:p>
          <a:p>
            <a:pPr indent="-298450" lvl="0" marL="457200" rtl="0" algn="l">
              <a:spcBef>
                <a:spcPts val="0"/>
              </a:spcBef>
              <a:spcAft>
                <a:spcPts val="0"/>
              </a:spcAft>
              <a:buSzPts val="1100"/>
              <a:buChar char="-"/>
            </a:pPr>
            <a:r>
              <a:rPr lang="en"/>
              <a:t>One is not necessarily better than the other. However with photogrammetry it’s generally harder (more computation, cameras, capture points) to produce super accurate point clouds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Once a point cloud or several are achieved, the learning process begins.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541e5d4685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541e5d4685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a point cloud or several are achieved, the learning process begins.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computer samples various grasp poses (candidate generation) in the point cloud and employ a deep learning method to assess these grasps (candidate evaluation) to obtain the optimal grasp pose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Large area of study. Many companies working on improving this. This problem exists for many types of robots, industrial and in-home.</a:t>
            </a:r>
            <a:endParaRPr/>
          </a:p>
          <a:p>
            <a:pPr indent="-298450" lvl="0" marL="457200" rtl="0" algn="l">
              <a:spcBef>
                <a:spcPts val="0"/>
              </a:spcBef>
              <a:spcAft>
                <a:spcPts val="0"/>
              </a:spcAft>
              <a:buSzPts val="1100"/>
              <a:buChar char="-"/>
            </a:pPr>
            <a:r>
              <a:rPr lang="en"/>
              <a:t>Everyday robots out of alphabet</a:t>
            </a:r>
            <a:endParaRPr/>
          </a:p>
          <a:p>
            <a:pPr indent="-298450" lvl="0" marL="457200" rtl="0" algn="l">
              <a:spcBef>
                <a:spcPts val="0"/>
              </a:spcBef>
              <a:spcAft>
                <a:spcPts val="0"/>
              </a:spcAft>
              <a:buSzPts val="1100"/>
              <a:buChar char="-"/>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541e5d4685_0_9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541e5d4685_0_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
    <p:bg>
      <p:bgPr>
        <a:solidFill>
          <a:srgbClr val="FFFFFF"/>
        </a:solidFill>
      </p:bgPr>
    </p:bg>
    <p:spTree>
      <p:nvGrpSpPr>
        <p:cNvPr id="52" name="Shape 52"/>
        <p:cNvGrpSpPr/>
        <p:nvPr/>
      </p:nvGrpSpPr>
      <p:grpSpPr>
        <a:xfrm>
          <a:off x="0" y="0"/>
          <a:ext cx="0" cy="0"/>
          <a:chOff x="0" y="0"/>
          <a:chExt cx="0" cy="0"/>
        </a:xfrm>
      </p:grpSpPr>
      <p:sp>
        <p:nvSpPr>
          <p:cNvPr id="53" name="Google Shape;53;p13"/>
          <p:cNvSpPr/>
          <p:nvPr/>
        </p:nvSpPr>
        <p:spPr>
          <a:xfrm>
            <a:off x="0" y="0"/>
            <a:ext cx="9144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3"/>
          <p:cNvSpPr/>
          <p:nvPr/>
        </p:nvSpPr>
        <p:spPr>
          <a:xfrm>
            <a:off x="3047650" y="0"/>
            <a:ext cx="60963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a:off x="205218" y="201292"/>
            <a:ext cx="408900" cy="381900"/>
          </a:xfrm>
          <a:prstGeom prst="flowChartDelay">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205218" y="201292"/>
            <a:ext cx="408900" cy="381900"/>
          </a:xfrm>
          <a:prstGeom prst="flowChartDelay">
            <a:avLst/>
          </a:pr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100882" y="201292"/>
            <a:ext cx="408900" cy="381900"/>
          </a:xfrm>
          <a:prstGeom prst="flowChartDelay">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100882" y="201292"/>
            <a:ext cx="408900" cy="381900"/>
          </a:xfrm>
          <a:prstGeom prst="flowChartDelay">
            <a:avLst/>
          </a:pr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319" y="201292"/>
            <a:ext cx="408900" cy="381900"/>
          </a:xfrm>
          <a:prstGeom prst="flowChartDelay">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a:off x="319" y="201292"/>
            <a:ext cx="408900" cy="381900"/>
          </a:xfrm>
          <a:prstGeom prst="flowChartDelay">
            <a:avLst/>
          </a:prstGeom>
          <a:solidFill>
            <a:srgbClr val="FFFFFF">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txBox="1"/>
          <p:nvPr>
            <p:ph type="title"/>
          </p:nvPr>
        </p:nvSpPr>
        <p:spPr>
          <a:xfrm>
            <a:off x="233600" y="829550"/>
            <a:ext cx="2566200" cy="8925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None/>
              <a:defRPr b="1" sz="2100">
                <a:solidFill>
                  <a:schemeClr val="lt1"/>
                </a:solidFill>
              </a:defRPr>
            </a:lvl1pPr>
            <a:lvl2pPr lvl="1" algn="l">
              <a:lnSpc>
                <a:spcPct val="100000"/>
              </a:lnSpc>
              <a:spcBef>
                <a:spcPts val="0"/>
              </a:spcBef>
              <a:spcAft>
                <a:spcPts val="0"/>
              </a:spcAft>
              <a:buNone/>
              <a:defRPr b="1" sz="2100">
                <a:solidFill>
                  <a:schemeClr val="lt1"/>
                </a:solidFill>
              </a:defRPr>
            </a:lvl2pPr>
            <a:lvl3pPr lvl="2" algn="l">
              <a:lnSpc>
                <a:spcPct val="100000"/>
              </a:lnSpc>
              <a:spcBef>
                <a:spcPts val="0"/>
              </a:spcBef>
              <a:spcAft>
                <a:spcPts val="0"/>
              </a:spcAft>
              <a:buNone/>
              <a:defRPr b="1" sz="2100">
                <a:solidFill>
                  <a:schemeClr val="lt1"/>
                </a:solidFill>
              </a:defRPr>
            </a:lvl3pPr>
            <a:lvl4pPr lvl="3" algn="l">
              <a:lnSpc>
                <a:spcPct val="100000"/>
              </a:lnSpc>
              <a:spcBef>
                <a:spcPts val="0"/>
              </a:spcBef>
              <a:spcAft>
                <a:spcPts val="0"/>
              </a:spcAft>
              <a:buNone/>
              <a:defRPr b="1" sz="2100">
                <a:solidFill>
                  <a:schemeClr val="lt1"/>
                </a:solidFill>
              </a:defRPr>
            </a:lvl4pPr>
            <a:lvl5pPr lvl="4" algn="l">
              <a:lnSpc>
                <a:spcPct val="100000"/>
              </a:lnSpc>
              <a:spcBef>
                <a:spcPts val="0"/>
              </a:spcBef>
              <a:spcAft>
                <a:spcPts val="0"/>
              </a:spcAft>
              <a:buNone/>
              <a:defRPr b="1" sz="2100">
                <a:solidFill>
                  <a:schemeClr val="lt1"/>
                </a:solidFill>
              </a:defRPr>
            </a:lvl5pPr>
            <a:lvl6pPr lvl="5" algn="l">
              <a:lnSpc>
                <a:spcPct val="100000"/>
              </a:lnSpc>
              <a:spcBef>
                <a:spcPts val="0"/>
              </a:spcBef>
              <a:spcAft>
                <a:spcPts val="0"/>
              </a:spcAft>
              <a:buNone/>
              <a:defRPr b="1" sz="2100">
                <a:solidFill>
                  <a:schemeClr val="lt1"/>
                </a:solidFill>
              </a:defRPr>
            </a:lvl6pPr>
            <a:lvl7pPr lvl="6" algn="l">
              <a:lnSpc>
                <a:spcPct val="100000"/>
              </a:lnSpc>
              <a:spcBef>
                <a:spcPts val="0"/>
              </a:spcBef>
              <a:spcAft>
                <a:spcPts val="0"/>
              </a:spcAft>
              <a:buNone/>
              <a:defRPr b="1" sz="2100">
                <a:solidFill>
                  <a:schemeClr val="lt1"/>
                </a:solidFill>
              </a:defRPr>
            </a:lvl7pPr>
            <a:lvl8pPr lvl="7" algn="l">
              <a:lnSpc>
                <a:spcPct val="100000"/>
              </a:lnSpc>
              <a:spcBef>
                <a:spcPts val="0"/>
              </a:spcBef>
              <a:spcAft>
                <a:spcPts val="0"/>
              </a:spcAft>
              <a:buNone/>
              <a:defRPr b="1" sz="2100">
                <a:solidFill>
                  <a:schemeClr val="lt1"/>
                </a:solidFill>
              </a:defRPr>
            </a:lvl8pPr>
            <a:lvl9pPr lvl="8" algn="l">
              <a:lnSpc>
                <a:spcPct val="100000"/>
              </a:lnSpc>
              <a:spcBef>
                <a:spcPts val="0"/>
              </a:spcBef>
              <a:spcAft>
                <a:spcPts val="0"/>
              </a:spcAft>
              <a:buNone/>
              <a:defRPr b="1" sz="2100">
                <a:solidFill>
                  <a:schemeClr val="lt1"/>
                </a:solidFill>
              </a:defRPr>
            </a:lvl9pPr>
          </a:lstStyle>
          <a:p/>
        </p:txBody>
      </p:sp>
      <p:sp>
        <p:nvSpPr>
          <p:cNvPr id="62" name="Google Shape;62;p13"/>
          <p:cNvSpPr txBox="1"/>
          <p:nvPr>
            <p:ph idx="1" type="body"/>
          </p:nvPr>
        </p:nvSpPr>
        <p:spPr>
          <a:xfrm>
            <a:off x="233600" y="1798300"/>
            <a:ext cx="2566200" cy="2977200"/>
          </a:xfrm>
          <a:prstGeom prst="rect">
            <a:avLst/>
          </a:prstGeom>
          <a:noFill/>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chemeClr val="lt1"/>
              </a:buClr>
              <a:buSzPts val="1400"/>
              <a:buChar char="●"/>
              <a:defRPr sz="1400">
                <a:solidFill>
                  <a:schemeClr val="lt1"/>
                </a:solidFill>
              </a:defRPr>
            </a:lvl1pPr>
            <a:lvl2pPr indent="-304800" lvl="1" marL="914400" algn="l">
              <a:lnSpc>
                <a:spcPct val="115000"/>
              </a:lnSpc>
              <a:spcBef>
                <a:spcPts val="0"/>
              </a:spcBef>
              <a:spcAft>
                <a:spcPts val="0"/>
              </a:spcAft>
              <a:buClr>
                <a:schemeClr val="lt1"/>
              </a:buClr>
              <a:buSzPts val="1200"/>
              <a:buChar char="○"/>
              <a:defRPr sz="1200">
                <a:solidFill>
                  <a:schemeClr val="lt1"/>
                </a:solidFill>
              </a:defRPr>
            </a:lvl2pPr>
            <a:lvl3pPr indent="-304800" lvl="2" marL="1371600" algn="l">
              <a:lnSpc>
                <a:spcPct val="115000"/>
              </a:lnSpc>
              <a:spcBef>
                <a:spcPts val="0"/>
              </a:spcBef>
              <a:spcAft>
                <a:spcPts val="0"/>
              </a:spcAft>
              <a:buClr>
                <a:schemeClr val="lt1"/>
              </a:buClr>
              <a:buSzPts val="1200"/>
              <a:buChar char="■"/>
              <a:defRPr sz="1200">
                <a:solidFill>
                  <a:schemeClr val="lt1"/>
                </a:solidFill>
              </a:defRPr>
            </a:lvl3pPr>
            <a:lvl4pPr indent="-304800" lvl="3" marL="1828800" algn="l">
              <a:lnSpc>
                <a:spcPct val="115000"/>
              </a:lnSpc>
              <a:spcBef>
                <a:spcPts val="0"/>
              </a:spcBef>
              <a:spcAft>
                <a:spcPts val="0"/>
              </a:spcAft>
              <a:buClr>
                <a:schemeClr val="lt1"/>
              </a:buClr>
              <a:buSzPts val="1200"/>
              <a:buChar char="●"/>
              <a:defRPr sz="1200">
                <a:solidFill>
                  <a:schemeClr val="lt1"/>
                </a:solidFill>
              </a:defRPr>
            </a:lvl4pPr>
            <a:lvl5pPr indent="-304800" lvl="4" marL="2286000" algn="l">
              <a:lnSpc>
                <a:spcPct val="115000"/>
              </a:lnSpc>
              <a:spcBef>
                <a:spcPts val="0"/>
              </a:spcBef>
              <a:spcAft>
                <a:spcPts val="0"/>
              </a:spcAft>
              <a:buClr>
                <a:schemeClr val="lt1"/>
              </a:buClr>
              <a:buSzPts val="1200"/>
              <a:buChar char="○"/>
              <a:defRPr sz="1200">
                <a:solidFill>
                  <a:schemeClr val="lt1"/>
                </a:solidFill>
              </a:defRPr>
            </a:lvl5pPr>
            <a:lvl6pPr indent="-304800" lvl="5" marL="2743200" algn="l">
              <a:lnSpc>
                <a:spcPct val="115000"/>
              </a:lnSpc>
              <a:spcBef>
                <a:spcPts val="0"/>
              </a:spcBef>
              <a:spcAft>
                <a:spcPts val="0"/>
              </a:spcAft>
              <a:buClr>
                <a:schemeClr val="lt1"/>
              </a:buClr>
              <a:buSzPts val="1200"/>
              <a:buChar char="■"/>
              <a:defRPr sz="1200">
                <a:solidFill>
                  <a:schemeClr val="lt1"/>
                </a:solidFill>
              </a:defRPr>
            </a:lvl6pPr>
            <a:lvl7pPr indent="-304800" lvl="6" marL="3200400" algn="l">
              <a:lnSpc>
                <a:spcPct val="115000"/>
              </a:lnSpc>
              <a:spcBef>
                <a:spcPts val="0"/>
              </a:spcBef>
              <a:spcAft>
                <a:spcPts val="0"/>
              </a:spcAft>
              <a:buClr>
                <a:schemeClr val="lt1"/>
              </a:buClr>
              <a:buSzPts val="1200"/>
              <a:buChar char="●"/>
              <a:defRPr sz="1200">
                <a:solidFill>
                  <a:schemeClr val="lt1"/>
                </a:solidFill>
              </a:defRPr>
            </a:lvl7pPr>
            <a:lvl8pPr indent="-304800" lvl="7" marL="3657600" algn="l">
              <a:lnSpc>
                <a:spcPct val="115000"/>
              </a:lnSpc>
              <a:spcBef>
                <a:spcPts val="0"/>
              </a:spcBef>
              <a:spcAft>
                <a:spcPts val="0"/>
              </a:spcAft>
              <a:buClr>
                <a:schemeClr val="lt1"/>
              </a:buClr>
              <a:buSzPts val="1200"/>
              <a:buChar char="○"/>
              <a:defRPr sz="1200">
                <a:solidFill>
                  <a:schemeClr val="lt1"/>
                </a:solidFill>
              </a:defRPr>
            </a:lvl8pPr>
            <a:lvl9pPr indent="-304800" lvl="8" marL="4114800" algn="l">
              <a:lnSpc>
                <a:spcPct val="115000"/>
              </a:lnSpc>
              <a:spcBef>
                <a:spcPts val="0"/>
              </a:spcBef>
              <a:spcAft>
                <a:spcPts val="0"/>
              </a:spcAft>
              <a:buClr>
                <a:schemeClr val="lt1"/>
              </a:buClr>
              <a:buSzPts val="1200"/>
              <a:buChar char="■"/>
              <a:defRPr sz="1200">
                <a:solidFill>
                  <a:schemeClr val="lt1"/>
                </a:solidFill>
              </a:defRPr>
            </a:lvl9pPr>
          </a:lstStyle>
          <a:p/>
        </p:txBody>
      </p:sp>
      <p:sp>
        <p:nvSpPr>
          <p:cNvPr id="63" name="Google Shape;63;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64" name="Shape 64"/>
        <p:cNvGrpSpPr/>
        <p:nvPr/>
      </p:nvGrpSpPr>
      <p:grpSpPr>
        <a:xfrm>
          <a:off x="0" y="0"/>
          <a:ext cx="0" cy="0"/>
          <a:chOff x="0" y="0"/>
          <a:chExt cx="0" cy="0"/>
        </a:xfrm>
      </p:grpSpPr>
      <p:sp>
        <p:nvSpPr>
          <p:cNvPr id="65" name="Google Shape;65;p14"/>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txBox="1"/>
          <p:nvPr>
            <p:ph type="title"/>
          </p:nvPr>
        </p:nvSpPr>
        <p:spPr>
          <a:xfrm>
            <a:off x="291875" y="406900"/>
            <a:ext cx="4813500" cy="13887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Clr>
                <a:schemeClr val="dk1"/>
              </a:buClr>
              <a:buSzPts val="3000"/>
              <a:buNone/>
              <a:defRPr sz="3000">
                <a:solidFill>
                  <a:schemeClr val="accent3"/>
                </a:solidFill>
              </a:defRPr>
            </a:lvl1pPr>
            <a:lvl2pPr lvl="1" algn="l">
              <a:lnSpc>
                <a:spcPct val="100000"/>
              </a:lnSpc>
              <a:spcBef>
                <a:spcPts val="0"/>
              </a:spcBef>
              <a:spcAft>
                <a:spcPts val="0"/>
              </a:spcAft>
              <a:buClr>
                <a:schemeClr val="dk1"/>
              </a:buClr>
              <a:buSzPts val="3000"/>
              <a:buNone/>
              <a:defRPr sz="3000">
                <a:solidFill>
                  <a:schemeClr val="accent3"/>
                </a:solidFill>
              </a:defRPr>
            </a:lvl2pPr>
            <a:lvl3pPr lvl="2" algn="l">
              <a:lnSpc>
                <a:spcPct val="100000"/>
              </a:lnSpc>
              <a:spcBef>
                <a:spcPts val="0"/>
              </a:spcBef>
              <a:spcAft>
                <a:spcPts val="0"/>
              </a:spcAft>
              <a:buClr>
                <a:schemeClr val="dk1"/>
              </a:buClr>
              <a:buSzPts val="3000"/>
              <a:buNone/>
              <a:defRPr sz="3000">
                <a:solidFill>
                  <a:schemeClr val="accent3"/>
                </a:solidFill>
              </a:defRPr>
            </a:lvl3pPr>
            <a:lvl4pPr lvl="3" algn="l">
              <a:lnSpc>
                <a:spcPct val="100000"/>
              </a:lnSpc>
              <a:spcBef>
                <a:spcPts val="0"/>
              </a:spcBef>
              <a:spcAft>
                <a:spcPts val="0"/>
              </a:spcAft>
              <a:buClr>
                <a:schemeClr val="dk1"/>
              </a:buClr>
              <a:buSzPts val="3000"/>
              <a:buNone/>
              <a:defRPr sz="3000">
                <a:solidFill>
                  <a:schemeClr val="accent3"/>
                </a:solidFill>
              </a:defRPr>
            </a:lvl4pPr>
            <a:lvl5pPr lvl="4" algn="l">
              <a:lnSpc>
                <a:spcPct val="100000"/>
              </a:lnSpc>
              <a:spcBef>
                <a:spcPts val="0"/>
              </a:spcBef>
              <a:spcAft>
                <a:spcPts val="0"/>
              </a:spcAft>
              <a:buClr>
                <a:schemeClr val="dk1"/>
              </a:buClr>
              <a:buSzPts val="3000"/>
              <a:buNone/>
              <a:defRPr sz="3000">
                <a:solidFill>
                  <a:schemeClr val="accent3"/>
                </a:solidFill>
              </a:defRPr>
            </a:lvl5pPr>
            <a:lvl6pPr lvl="5" algn="l">
              <a:lnSpc>
                <a:spcPct val="100000"/>
              </a:lnSpc>
              <a:spcBef>
                <a:spcPts val="0"/>
              </a:spcBef>
              <a:spcAft>
                <a:spcPts val="0"/>
              </a:spcAft>
              <a:buClr>
                <a:schemeClr val="dk1"/>
              </a:buClr>
              <a:buSzPts val="3000"/>
              <a:buNone/>
              <a:defRPr sz="3000">
                <a:solidFill>
                  <a:schemeClr val="accent3"/>
                </a:solidFill>
              </a:defRPr>
            </a:lvl6pPr>
            <a:lvl7pPr lvl="6" algn="l">
              <a:lnSpc>
                <a:spcPct val="100000"/>
              </a:lnSpc>
              <a:spcBef>
                <a:spcPts val="0"/>
              </a:spcBef>
              <a:spcAft>
                <a:spcPts val="0"/>
              </a:spcAft>
              <a:buClr>
                <a:schemeClr val="dk1"/>
              </a:buClr>
              <a:buSzPts val="3000"/>
              <a:buNone/>
              <a:defRPr sz="3000">
                <a:solidFill>
                  <a:schemeClr val="accent3"/>
                </a:solidFill>
              </a:defRPr>
            </a:lvl7pPr>
            <a:lvl8pPr lvl="7" algn="l">
              <a:lnSpc>
                <a:spcPct val="100000"/>
              </a:lnSpc>
              <a:spcBef>
                <a:spcPts val="0"/>
              </a:spcBef>
              <a:spcAft>
                <a:spcPts val="0"/>
              </a:spcAft>
              <a:buClr>
                <a:schemeClr val="dk1"/>
              </a:buClr>
              <a:buSzPts val="3000"/>
              <a:buNone/>
              <a:defRPr sz="3000">
                <a:solidFill>
                  <a:schemeClr val="accent3"/>
                </a:solidFill>
              </a:defRPr>
            </a:lvl8pPr>
            <a:lvl9pPr lvl="8" algn="l">
              <a:lnSpc>
                <a:spcPct val="100000"/>
              </a:lnSpc>
              <a:spcBef>
                <a:spcPts val="0"/>
              </a:spcBef>
              <a:spcAft>
                <a:spcPts val="0"/>
              </a:spcAft>
              <a:buClr>
                <a:schemeClr val="dk1"/>
              </a:buClr>
              <a:buSzPts val="3000"/>
              <a:buNone/>
              <a:defRPr sz="3000">
                <a:solidFill>
                  <a:schemeClr val="accent3"/>
                </a:solidFill>
              </a:defRPr>
            </a:lvl9pPr>
          </a:lstStyle>
          <a:p/>
        </p:txBody>
      </p:sp>
      <p:sp>
        <p:nvSpPr>
          <p:cNvPr id="67" name="Google Shape;67;p14"/>
          <p:cNvSpPr txBox="1"/>
          <p:nvPr>
            <p:ph idx="1" type="body"/>
          </p:nvPr>
        </p:nvSpPr>
        <p:spPr>
          <a:xfrm>
            <a:off x="291975" y="1854951"/>
            <a:ext cx="4813500" cy="2577000"/>
          </a:xfrm>
          <a:prstGeom prst="rect">
            <a:avLst/>
          </a:prstGeom>
          <a:noFill/>
        </p:spPr>
        <p:txBody>
          <a:bodyPr anchorCtr="0" anchor="t" bIns="91425" lIns="91425" spcFirstLastPara="1" rIns="91425" wrap="square" tIns="91425">
            <a:normAutofit/>
          </a:bodyPr>
          <a:lstStyle>
            <a:lvl1pPr indent="-330200" lvl="0" marL="457200" algn="l">
              <a:lnSpc>
                <a:spcPct val="115000"/>
              </a:lnSpc>
              <a:spcBef>
                <a:spcPts val="0"/>
              </a:spcBef>
              <a:spcAft>
                <a:spcPts val="0"/>
              </a:spcAft>
              <a:buClr>
                <a:schemeClr val="dk2"/>
              </a:buClr>
              <a:buSzPts val="1600"/>
              <a:buChar char="●"/>
              <a:defRPr sz="1600">
                <a:solidFill>
                  <a:schemeClr val="dk2"/>
                </a:solidFill>
              </a:defRPr>
            </a:lvl1pPr>
            <a:lvl2pPr indent="-317500" lvl="1" marL="914400" algn="l">
              <a:lnSpc>
                <a:spcPct val="115000"/>
              </a:lnSpc>
              <a:spcBef>
                <a:spcPts val="0"/>
              </a:spcBef>
              <a:spcAft>
                <a:spcPts val="0"/>
              </a:spcAft>
              <a:buClr>
                <a:schemeClr val="dk2"/>
              </a:buClr>
              <a:buSzPts val="1400"/>
              <a:buChar char="○"/>
              <a:defRPr sz="1400">
                <a:solidFill>
                  <a:schemeClr val="dk2"/>
                </a:solidFill>
              </a:defRPr>
            </a:lvl2pPr>
            <a:lvl3pPr indent="-317500" lvl="2" marL="1371600" algn="l">
              <a:lnSpc>
                <a:spcPct val="115000"/>
              </a:lnSpc>
              <a:spcBef>
                <a:spcPts val="0"/>
              </a:spcBef>
              <a:spcAft>
                <a:spcPts val="0"/>
              </a:spcAft>
              <a:buClr>
                <a:schemeClr val="dk2"/>
              </a:buClr>
              <a:buSzPts val="1400"/>
              <a:buChar char="■"/>
              <a:defRPr sz="1400">
                <a:solidFill>
                  <a:schemeClr val="dk2"/>
                </a:solidFill>
              </a:defRPr>
            </a:lvl3pPr>
            <a:lvl4pPr indent="-317500" lvl="3" marL="1828800" algn="l">
              <a:lnSpc>
                <a:spcPct val="115000"/>
              </a:lnSpc>
              <a:spcBef>
                <a:spcPts val="0"/>
              </a:spcBef>
              <a:spcAft>
                <a:spcPts val="0"/>
              </a:spcAft>
              <a:buClr>
                <a:schemeClr val="dk2"/>
              </a:buClr>
              <a:buSzPts val="1400"/>
              <a:buChar char="●"/>
              <a:defRPr sz="1400">
                <a:solidFill>
                  <a:schemeClr val="dk2"/>
                </a:solidFill>
              </a:defRPr>
            </a:lvl4pPr>
            <a:lvl5pPr indent="-317500" lvl="4" marL="2286000" algn="l">
              <a:lnSpc>
                <a:spcPct val="115000"/>
              </a:lnSpc>
              <a:spcBef>
                <a:spcPts val="0"/>
              </a:spcBef>
              <a:spcAft>
                <a:spcPts val="0"/>
              </a:spcAft>
              <a:buClr>
                <a:schemeClr val="dk2"/>
              </a:buClr>
              <a:buSzPts val="1400"/>
              <a:buChar char="○"/>
              <a:defRPr sz="1400">
                <a:solidFill>
                  <a:schemeClr val="dk2"/>
                </a:solidFill>
              </a:defRPr>
            </a:lvl5pPr>
            <a:lvl6pPr indent="-317500" lvl="5" marL="2743200" algn="l">
              <a:lnSpc>
                <a:spcPct val="115000"/>
              </a:lnSpc>
              <a:spcBef>
                <a:spcPts val="0"/>
              </a:spcBef>
              <a:spcAft>
                <a:spcPts val="0"/>
              </a:spcAft>
              <a:buClr>
                <a:schemeClr val="dk2"/>
              </a:buClr>
              <a:buSzPts val="1400"/>
              <a:buChar char="■"/>
              <a:defRPr sz="1400">
                <a:solidFill>
                  <a:schemeClr val="dk2"/>
                </a:solidFill>
              </a:defRPr>
            </a:lvl6pPr>
            <a:lvl7pPr indent="-317500" lvl="6" marL="3200400" algn="l">
              <a:lnSpc>
                <a:spcPct val="115000"/>
              </a:lnSpc>
              <a:spcBef>
                <a:spcPts val="0"/>
              </a:spcBef>
              <a:spcAft>
                <a:spcPts val="0"/>
              </a:spcAft>
              <a:buClr>
                <a:schemeClr val="dk2"/>
              </a:buClr>
              <a:buSzPts val="1400"/>
              <a:buChar char="●"/>
              <a:defRPr sz="1400">
                <a:solidFill>
                  <a:schemeClr val="dk2"/>
                </a:solidFill>
              </a:defRPr>
            </a:lvl7pPr>
            <a:lvl8pPr indent="-317500" lvl="7" marL="3657600" algn="l">
              <a:lnSpc>
                <a:spcPct val="115000"/>
              </a:lnSpc>
              <a:spcBef>
                <a:spcPts val="0"/>
              </a:spcBef>
              <a:spcAft>
                <a:spcPts val="0"/>
              </a:spcAft>
              <a:buClr>
                <a:schemeClr val="dk2"/>
              </a:buClr>
              <a:buSzPts val="1400"/>
              <a:buChar char="○"/>
              <a:defRPr sz="1400">
                <a:solidFill>
                  <a:schemeClr val="dk2"/>
                </a:solidFill>
              </a:defRPr>
            </a:lvl8pPr>
            <a:lvl9pPr indent="-317500" lvl="8" marL="4114800" algn="l">
              <a:lnSpc>
                <a:spcPct val="115000"/>
              </a:lnSpc>
              <a:spcBef>
                <a:spcPts val="0"/>
              </a:spcBef>
              <a:spcAft>
                <a:spcPts val="0"/>
              </a:spcAft>
              <a:buClr>
                <a:schemeClr val="dk2"/>
              </a:buClr>
              <a:buSzPts val="1400"/>
              <a:buChar char="■"/>
              <a:defRPr sz="1400">
                <a:solidFill>
                  <a:schemeClr val="dk2"/>
                </a:solidFill>
              </a:defRPr>
            </a:lvl9pPr>
          </a:lstStyle>
          <a:p/>
        </p:txBody>
      </p:sp>
      <p:sp>
        <p:nvSpPr>
          <p:cNvPr id="68" name="Google Shape;68;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AUTOLAYOUT_2">
    <p:bg>
      <p:bgPr>
        <a:solidFill>
          <a:srgbClr val="FFFFFF"/>
        </a:solidFill>
      </p:bgPr>
    </p:bg>
    <p:spTree>
      <p:nvGrpSpPr>
        <p:cNvPr id="69" name="Shape 69"/>
        <p:cNvGrpSpPr/>
        <p:nvPr/>
      </p:nvGrpSpPr>
      <p:grpSpPr>
        <a:xfrm>
          <a:off x="0" y="0"/>
          <a:ext cx="0" cy="0"/>
          <a:chOff x="0" y="0"/>
          <a:chExt cx="0" cy="0"/>
        </a:xfrm>
      </p:grpSpPr>
      <p:sp>
        <p:nvSpPr>
          <p:cNvPr id="70" name="Google Shape;70;p1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txBox="1"/>
          <p:nvPr>
            <p:ph type="title"/>
          </p:nvPr>
        </p:nvSpPr>
        <p:spPr>
          <a:xfrm>
            <a:off x="461350" y="533400"/>
            <a:ext cx="2769600" cy="25716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None/>
              <a:defRPr sz="3000">
                <a:solidFill>
                  <a:srgbClr val="212121"/>
                </a:solidFill>
              </a:defRPr>
            </a:lvl1pPr>
            <a:lvl2pPr lvl="1" algn="l">
              <a:lnSpc>
                <a:spcPct val="100000"/>
              </a:lnSpc>
              <a:spcBef>
                <a:spcPts val="0"/>
              </a:spcBef>
              <a:spcAft>
                <a:spcPts val="0"/>
              </a:spcAft>
              <a:buNone/>
              <a:defRPr sz="3000">
                <a:solidFill>
                  <a:srgbClr val="212121"/>
                </a:solidFill>
              </a:defRPr>
            </a:lvl2pPr>
            <a:lvl3pPr lvl="2" algn="l">
              <a:lnSpc>
                <a:spcPct val="100000"/>
              </a:lnSpc>
              <a:spcBef>
                <a:spcPts val="0"/>
              </a:spcBef>
              <a:spcAft>
                <a:spcPts val="0"/>
              </a:spcAft>
              <a:buNone/>
              <a:defRPr sz="3000">
                <a:solidFill>
                  <a:srgbClr val="212121"/>
                </a:solidFill>
              </a:defRPr>
            </a:lvl3pPr>
            <a:lvl4pPr lvl="3" algn="l">
              <a:lnSpc>
                <a:spcPct val="100000"/>
              </a:lnSpc>
              <a:spcBef>
                <a:spcPts val="0"/>
              </a:spcBef>
              <a:spcAft>
                <a:spcPts val="0"/>
              </a:spcAft>
              <a:buNone/>
              <a:defRPr sz="3000">
                <a:solidFill>
                  <a:srgbClr val="212121"/>
                </a:solidFill>
              </a:defRPr>
            </a:lvl4pPr>
            <a:lvl5pPr lvl="4" algn="l">
              <a:lnSpc>
                <a:spcPct val="100000"/>
              </a:lnSpc>
              <a:spcBef>
                <a:spcPts val="0"/>
              </a:spcBef>
              <a:spcAft>
                <a:spcPts val="0"/>
              </a:spcAft>
              <a:buNone/>
              <a:defRPr sz="3000">
                <a:solidFill>
                  <a:srgbClr val="212121"/>
                </a:solidFill>
              </a:defRPr>
            </a:lvl5pPr>
            <a:lvl6pPr lvl="5" algn="l">
              <a:lnSpc>
                <a:spcPct val="100000"/>
              </a:lnSpc>
              <a:spcBef>
                <a:spcPts val="0"/>
              </a:spcBef>
              <a:spcAft>
                <a:spcPts val="0"/>
              </a:spcAft>
              <a:buNone/>
              <a:defRPr sz="3000">
                <a:solidFill>
                  <a:srgbClr val="212121"/>
                </a:solidFill>
              </a:defRPr>
            </a:lvl6pPr>
            <a:lvl7pPr lvl="6" algn="l">
              <a:lnSpc>
                <a:spcPct val="100000"/>
              </a:lnSpc>
              <a:spcBef>
                <a:spcPts val="0"/>
              </a:spcBef>
              <a:spcAft>
                <a:spcPts val="0"/>
              </a:spcAft>
              <a:buNone/>
              <a:defRPr sz="3000">
                <a:solidFill>
                  <a:srgbClr val="212121"/>
                </a:solidFill>
              </a:defRPr>
            </a:lvl7pPr>
            <a:lvl8pPr lvl="7" algn="l">
              <a:lnSpc>
                <a:spcPct val="100000"/>
              </a:lnSpc>
              <a:spcBef>
                <a:spcPts val="0"/>
              </a:spcBef>
              <a:spcAft>
                <a:spcPts val="0"/>
              </a:spcAft>
              <a:buNone/>
              <a:defRPr sz="3000">
                <a:solidFill>
                  <a:srgbClr val="212121"/>
                </a:solidFill>
              </a:defRPr>
            </a:lvl8pPr>
            <a:lvl9pPr lvl="8" algn="l">
              <a:lnSpc>
                <a:spcPct val="100000"/>
              </a:lnSpc>
              <a:spcBef>
                <a:spcPts val="0"/>
              </a:spcBef>
              <a:spcAft>
                <a:spcPts val="0"/>
              </a:spcAft>
              <a:buNone/>
              <a:defRPr sz="3000">
                <a:solidFill>
                  <a:srgbClr val="212121"/>
                </a:solidFill>
              </a:defRPr>
            </a:lvl9pPr>
          </a:lstStyle>
          <a:p/>
        </p:txBody>
      </p:sp>
      <p:sp>
        <p:nvSpPr>
          <p:cNvPr id="72" name="Google Shape;72;p15"/>
          <p:cNvSpPr txBox="1"/>
          <p:nvPr>
            <p:ph idx="1" type="body"/>
          </p:nvPr>
        </p:nvSpPr>
        <p:spPr>
          <a:xfrm>
            <a:off x="461200" y="3182226"/>
            <a:ext cx="2769600" cy="1251600"/>
          </a:xfrm>
          <a:prstGeom prst="rect">
            <a:avLst/>
          </a:prstGeom>
          <a:noFill/>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rgbClr val="616161"/>
              </a:buClr>
              <a:buSzPts val="1400"/>
              <a:buChar char="●"/>
              <a:defRPr sz="1400">
                <a:solidFill>
                  <a:srgbClr val="616161"/>
                </a:solidFill>
              </a:defRPr>
            </a:lvl1pPr>
            <a:lvl2pPr indent="-304800" lvl="1" marL="914400" algn="l">
              <a:lnSpc>
                <a:spcPct val="115000"/>
              </a:lnSpc>
              <a:spcBef>
                <a:spcPts val="0"/>
              </a:spcBef>
              <a:spcAft>
                <a:spcPts val="0"/>
              </a:spcAft>
              <a:buClr>
                <a:srgbClr val="616161"/>
              </a:buClr>
              <a:buSzPts val="1200"/>
              <a:buChar char="○"/>
              <a:defRPr sz="1200">
                <a:solidFill>
                  <a:srgbClr val="616161"/>
                </a:solidFill>
              </a:defRPr>
            </a:lvl2pPr>
            <a:lvl3pPr indent="-304800" lvl="2" marL="1371600" algn="l">
              <a:lnSpc>
                <a:spcPct val="115000"/>
              </a:lnSpc>
              <a:spcBef>
                <a:spcPts val="0"/>
              </a:spcBef>
              <a:spcAft>
                <a:spcPts val="0"/>
              </a:spcAft>
              <a:buClr>
                <a:srgbClr val="616161"/>
              </a:buClr>
              <a:buSzPts val="1200"/>
              <a:buChar char="■"/>
              <a:defRPr sz="1200">
                <a:solidFill>
                  <a:srgbClr val="616161"/>
                </a:solidFill>
              </a:defRPr>
            </a:lvl3pPr>
            <a:lvl4pPr indent="-304800" lvl="3" marL="1828800" algn="l">
              <a:lnSpc>
                <a:spcPct val="115000"/>
              </a:lnSpc>
              <a:spcBef>
                <a:spcPts val="0"/>
              </a:spcBef>
              <a:spcAft>
                <a:spcPts val="0"/>
              </a:spcAft>
              <a:buClr>
                <a:srgbClr val="616161"/>
              </a:buClr>
              <a:buSzPts val="1200"/>
              <a:buChar char="●"/>
              <a:defRPr sz="1200">
                <a:solidFill>
                  <a:srgbClr val="616161"/>
                </a:solidFill>
              </a:defRPr>
            </a:lvl4pPr>
            <a:lvl5pPr indent="-304800" lvl="4" marL="2286000" algn="l">
              <a:lnSpc>
                <a:spcPct val="115000"/>
              </a:lnSpc>
              <a:spcBef>
                <a:spcPts val="0"/>
              </a:spcBef>
              <a:spcAft>
                <a:spcPts val="0"/>
              </a:spcAft>
              <a:buClr>
                <a:srgbClr val="616161"/>
              </a:buClr>
              <a:buSzPts val="1200"/>
              <a:buChar char="○"/>
              <a:defRPr sz="1200">
                <a:solidFill>
                  <a:srgbClr val="616161"/>
                </a:solidFill>
              </a:defRPr>
            </a:lvl5pPr>
            <a:lvl6pPr indent="-304800" lvl="5" marL="2743200" algn="l">
              <a:lnSpc>
                <a:spcPct val="115000"/>
              </a:lnSpc>
              <a:spcBef>
                <a:spcPts val="0"/>
              </a:spcBef>
              <a:spcAft>
                <a:spcPts val="0"/>
              </a:spcAft>
              <a:buClr>
                <a:srgbClr val="616161"/>
              </a:buClr>
              <a:buSzPts val="1200"/>
              <a:buChar char="■"/>
              <a:defRPr sz="1200">
                <a:solidFill>
                  <a:srgbClr val="616161"/>
                </a:solidFill>
              </a:defRPr>
            </a:lvl6pPr>
            <a:lvl7pPr indent="-304800" lvl="6" marL="3200400" algn="l">
              <a:lnSpc>
                <a:spcPct val="115000"/>
              </a:lnSpc>
              <a:spcBef>
                <a:spcPts val="0"/>
              </a:spcBef>
              <a:spcAft>
                <a:spcPts val="0"/>
              </a:spcAft>
              <a:buClr>
                <a:srgbClr val="616161"/>
              </a:buClr>
              <a:buSzPts val="1200"/>
              <a:buChar char="●"/>
              <a:defRPr sz="1200">
                <a:solidFill>
                  <a:srgbClr val="616161"/>
                </a:solidFill>
              </a:defRPr>
            </a:lvl7pPr>
            <a:lvl8pPr indent="-304800" lvl="7" marL="3657600" algn="l">
              <a:lnSpc>
                <a:spcPct val="115000"/>
              </a:lnSpc>
              <a:spcBef>
                <a:spcPts val="0"/>
              </a:spcBef>
              <a:spcAft>
                <a:spcPts val="0"/>
              </a:spcAft>
              <a:buClr>
                <a:srgbClr val="616161"/>
              </a:buClr>
              <a:buSzPts val="1200"/>
              <a:buChar char="○"/>
              <a:defRPr sz="1200">
                <a:solidFill>
                  <a:srgbClr val="616161"/>
                </a:solidFill>
              </a:defRPr>
            </a:lvl8pPr>
            <a:lvl9pPr indent="-304800" lvl="8" marL="4114800" algn="l">
              <a:lnSpc>
                <a:spcPct val="115000"/>
              </a:lnSpc>
              <a:spcBef>
                <a:spcPts val="0"/>
              </a:spcBef>
              <a:spcAft>
                <a:spcPts val="0"/>
              </a:spcAft>
              <a:buClr>
                <a:srgbClr val="616161"/>
              </a:buClr>
              <a:buSzPts val="1200"/>
              <a:buChar char="■"/>
              <a:defRPr sz="1200">
                <a:solidFill>
                  <a:srgbClr val="616161"/>
                </a:solidFill>
              </a:defRPr>
            </a:lvl9pPr>
          </a:lstStyle>
          <a:p/>
        </p:txBody>
      </p:sp>
      <p:sp>
        <p:nvSpPr>
          <p:cNvPr id="73" name="Google Shape;73;p1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jpg"/><Relationship Id="rId4" Type="http://schemas.openxmlformats.org/officeDocument/2006/relationships/image" Target="../media/image5.jpg"/><Relationship Id="rId5" Type="http://schemas.openxmlformats.org/officeDocument/2006/relationships/image" Target="../media/image12.png"/></Relationships>
</file>

<file path=ppt/slides/_rels/slide14.xml.rels><?xml version="1.0" encoding="UTF-8" standalone="yes"?><Relationships xmlns="http://schemas.openxmlformats.org/package/2006/relationships"><Relationship Id="rId11" Type="http://schemas.openxmlformats.org/officeDocument/2006/relationships/hyperlink" Target="https://ieeexplore.ieee.org/stamp/stamp.jsp?tp=&amp;arnumber=9340641" TargetMode="External"/><Relationship Id="rId10" Type="http://schemas.openxmlformats.org/officeDocument/2006/relationships/hyperlink" Target="https://openaccess.thecvf.com/content_cvpr_2017/papers/Zhou_Unsupervised_Learning_of_CVPR_2017_paper.pdf" TargetMode="External"/><Relationship Id="rId12" Type="http://schemas.openxmlformats.org/officeDocument/2006/relationships/hyperlink" Target="https://ieeexplore.ieee.org/stamp/stamp.jsp?tp=&amp;arnumber=8569311" TargetMode="External"/><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github.com/kujason/avod" TargetMode="External"/><Relationship Id="rId4" Type="http://schemas.openxmlformats.org/officeDocument/2006/relationships/hyperlink" Target="https://arxiv.org/pdf/1711.06396v1.pdf" TargetMode="External"/><Relationship Id="rId9" Type="http://schemas.openxmlformats.org/officeDocument/2006/relationships/hyperlink" Target="https://www.apple.com/augmented-reality/" TargetMode="External"/><Relationship Id="rId5" Type="http://schemas.openxmlformats.org/officeDocument/2006/relationships/hyperlink" Target="https://arxiv.org/pdf/1903.11027v5.pdf" TargetMode="External"/><Relationship Id="rId6" Type="http://schemas.openxmlformats.org/officeDocument/2006/relationships/hyperlink" Target="https://www.youtube.com/watch?v=zIdyhGyXcUg" TargetMode="External"/><Relationship Id="rId7" Type="http://schemas.openxmlformats.org/officeDocument/2006/relationships/hyperlink" Target="https://www.neonscience.org/resources/learning-hub/tutorials/lidar-basics" TargetMode="External"/><Relationship Id="rId8" Type="http://schemas.openxmlformats.org/officeDocument/2006/relationships/hyperlink" Target="https://eshed1.github.io/papers/guerreiro2020virtual.pd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venturebeat.com/ai/googles-ai-teaches-robots-to-grasp-occluded-objects-and-adapt-to-new-situations/" TargetMode="External"/><Relationship Id="rId4" Type="http://schemas.openxmlformats.org/officeDocument/2006/relationships/hyperlink" Target="https://www.frontiersin.org/articles/10.3389/fnbot.2021.658280/full" TargetMode="External"/><Relationship Id="rId5" Type="http://schemas.openxmlformats.org/officeDocument/2006/relationships/hyperlink" Target="https://pubmed.ncbi.nlm.nih.gov/34177509/" TargetMode="External"/><Relationship Id="rId6" Type="http://schemas.openxmlformats.org/officeDocument/2006/relationships/hyperlink" Target="https://www.dronegenuity.com/point-clouds/" TargetMode="External"/><Relationship Id="rId7" Type="http://schemas.openxmlformats.org/officeDocument/2006/relationships/hyperlink" Target="https://www.researchgate.net/publication/298946556_Point_Clouds_Lidar_versus_3D_Vision"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hyperlink" Target="http://www.youtube.com/watch?v=UuQvijZcUSc" TargetMode="External"/><Relationship Id="rId4" Type="http://schemas.openxmlformats.org/officeDocument/2006/relationships/image" Target="../media/image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7.jpg"/><Relationship Id="rId4" Type="http://schemas.openxmlformats.org/officeDocument/2006/relationships/image" Target="../media/image13.jpg"/><Relationship Id="rId5" Type="http://schemas.openxmlformats.org/officeDocument/2006/relationships/image" Target="../media/image9.jpg"/><Relationship Id="rId6" Type="http://schemas.openxmlformats.org/officeDocument/2006/relationships/image" Target="../media/image1.jpg"/><Relationship Id="rId7" Type="http://schemas.openxmlformats.org/officeDocument/2006/relationships/image" Target="../media/image19.png"/><Relationship Id="rId8"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hyperlink" Target="http://www.youtube.com/watch?v=pPDVewcSpdc" TargetMode="External"/><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3D Point Detection</a:t>
            </a:r>
            <a:endParaRPr/>
          </a:p>
        </p:txBody>
      </p:sp>
      <p:sp>
        <p:nvSpPr>
          <p:cNvPr id="79" name="Google Shape;79;p16"/>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5"/>
          <p:cNvSpPr txBox="1"/>
          <p:nvPr>
            <p:ph type="title"/>
          </p:nvPr>
        </p:nvSpPr>
        <p:spPr>
          <a:xfrm>
            <a:off x="122375" y="625299"/>
            <a:ext cx="4045200" cy="1551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ARKit and its applications</a:t>
            </a:r>
            <a:endParaRPr/>
          </a:p>
        </p:txBody>
      </p:sp>
      <p:sp>
        <p:nvSpPr>
          <p:cNvPr id="165" name="Google Shape;165;p25"/>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Char char="●"/>
            </a:pPr>
            <a:r>
              <a:rPr lang="en"/>
              <a:t>Tool for app developers</a:t>
            </a:r>
            <a:endParaRPr/>
          </a:p>
          <a:p>
            <a:pPr indent="-342900" lvl="0" marL="457200" rtl="0" algn="l">
              <a:spcBef>
                <a:spcPts val="0"/>
              </a:spcBef>
              <a:spcAft>
                <a:spcPts val="0"/>
              </a:spcAft>
              <a:buSzPts val="1800"/>
              <a:buChar char="●"/>
            </a:pPr>
            <a:r>
              <a:t/>
            </a:r>
            <a:endParaRPr/>
          </a:p>
        </p:txBody>
      </p:sp>
      <p:pic>
        <p:nvPicPr>
          <p:cNvPr id="166" name="Google Shape;166;p25"/>
          <p:cNvPicPr preferRelativeResize="0"/>
          <p:nvPr/>
        </p:nvPicPr>
        <p:blipFill>
          <a:blip r:embed="rId3">
            <a:alphaModFix/>
          </a:blip>
          <a:stretch>
            <a:fillRect/>
          </a:stretch>
        </p:blipFill>
        <p:spPr>
          <a:xfrm>
            <a:off x="4167575" y="233025"/>
            <a:ext cx="4137049" cy="2418700"/>
          </a:xfrm>
          <a:prstGeom prst="rect">
            <a:avLst/>
          </a:prstGeom>
          <a:noFill/>
          <a:ln>
            <a:noFill/>
          </a:ln>
        </p:spPr>
      </p:pic>
      <p:sp>
        <p:nvSpPr>
          <p:cNvPr id="167" name="Google Shape;167;p25"/>
          <p:cNvSpPr txBox="1"/>
          <p:nvPr/>
        </p:nvSpPr>
        <p:spPr>
          <a:xfrm>
            <a:off x="7455600" y="973425"/>
            <a:ext cx="79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Ikea</a:t>
            </a:r>
            <a:endParaRPr>
              <a:latin typeface="Proxima Nova"/>
              <a:ea typeface="Proxima Nova"/>
              <a:cs typeface="Proxima Nova"/>
              <a:sym typeface="Proxima Nova"/>
            </a:endParaRPr>
          </a:p>
        </p:txBody>
      </p:sp>
      <p:pic>
        <p:nvPicPr>
          <p:cNvPr id="168" name="Google Shape;168;p25"/>
          <p:cNvPicPr preferRelativeResize="0"/>
          <p:nvPr/>
        </p:nvPicPr>
        <p:blipFill>
          <a:blip r:embed="rId4">
            <a:alphaModFix/>
          </a:blip>
          <a:stretch>
            <a:fillRect/>
          </a:stretch>
        </p:blipFill>
        <p:spPr>
          <a:xfrm>
            <a:off x="4135725" y="2784375"/>
            <a:ext cx="4200751" cy="2196850"/>
          </a:xfrm>
          <a:prstGeom prst="rect">
            <a:avLst/>
          </a:prstGeom>
          <a:noFill/>
          <a:ln>
            <a:noFill/>
          </a:ln>
        </p:spPr>
      </p:pic>
      <p:sp>
        <p:nvSpPr>
          <p:cNvPr id="169" name="Google Shape;169;p25"/>
          <p:cNvSpPr txBox="1"/>
          <p:nvPr>
            <p:ph idx="1" type="subTitle"/>
          </p:nvPr>
        </p:nvSpPr>
        <p:spPr>
          <a:xfrm>
            <a:off x="265500" y="2237075"/>
            <a:ext cx="4045200" cy="2744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Tool for app developers</a:t>
            </a:r>
            <a:endParaRPr/>
          </a:p>
          <a:p>
            <a:pPr indent="0" lvl="0" marL="0" rtl="0" algn="l">
              <a:spcBef>
                <a:spcPts val="0"/>
              </a:spcBef>
              <a:spcAft>
                <a:spcPts val="0"/>
              </a:spcAft>
              <a:buNone/>
            </a:pPr>
            <a:r>
              <a:rPr lang="en"/>
              <a:t>	</a:t>
            </a:r>
            <a:r>
              <a:rPr b="1" lang="en"/>
              <a:t>Examples of ARKit:</a:t>
            </a:r>
            <a:endParaRPr b="1"/>
          </a:p>
          <a:p>
            <a:pPr indent="-342900" lvl="0" marL="457200" rtl="0" algn="l">
              <a:spcBef>
                <a:spcPts val="0"/>
              </a:spcBef>
              <a:spcAft>
                <a:spcPts val="0"/>
              </a:spcAft>
              <a:buSzPts val="1800"/>
              <a:buAutoNum type="arabicParenR"/>
            </a:pPr>
            <a:r>
              <a:rPr lang="en"/>
              <a:t>3D view of Ikea products </a:t>
            </a:r>
            <a:endParaRPr/>
          </a:p>
          <a:p>
            <a:pPr indent="-342900" lvl="0" marL="457200" rtl="0" algn="l">
              <a:spcBef>
                <a:spcPts val="0"/>
              </a:spcBef>
              <a:spcAft>
                <a:spcPts val="0"/>
              </a:spcAft>
              <a:buSzPts val="1800"/>
              <a:buAutoNum type="arabicParenR"/>
            </a:pPr>
            <a:r>
              <a:rPr lang="en"/>
              <a:t>Interior decoration project</a:t>
            </a:r>
            <a:endParaRPr/>
          </a:p>
          <a:p>
            <a:pPr indent="0" lvl="0" marL="457200" rtl="0" algn="l">
              <a:spcBef>
                <a:spcPts val="0"/>
              </a:spcBef>
              <a:spcAft>
                <a:spcPts val="0"/>
              </a:spcAft>
              <a:buNone/>
            </a:pPr>
            <a:r>
              <a:rPr b="1" lang="en"/>
              <a:t>My thoughts: </a:t>
            </a:r>
            <a:endParaRPr b="1"/>
          </a:p>
          <a:p>
            <a:pPr indent="-342900" lvl="0" marL="457200" rtl="0" algn="l">
              <a:spcBef>
                <a:spcPts val="0"/>
              </a:spcBef>
              <a:spcAft>
                <a:spcPts val="0"/>
              </a:spcAft>
              <a:buSzPts val="1800"/>
              <a:buChar char="●"/>
            </a:pPr>
            <a:r>
              <a:rPr lang="en"/>
              <a:t>Jewelry items</a:t>
            </a:r>
            <a:endParaRPr/>
          </a:p>
          <a:p>
            <a:pPr indent="-342900" lvl="0" marL="457200" rtl="0" algn="l">
              <a:spcBef>
                <a:spcPts val="0"/>
              </a:spcBef>
              <a:spcAft>
                <a:spcPts val="0"/>
              </a:spcAft>
              <a:buSzPts val="1800"/>
              <a:buChar char="●"/>
            </a:pPr>
            <a:r>
              <a:rPr lang="en"/>
              <a:t>App that checks the authenticity of rings and necklaces, etc.</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
            </a:r>
            <a:r>
              <a:rPr lang="en"/>
              <a:t>etection &amp; Archeology</a:t>
            </a:r>
            <a:endParaRPr/>
          </a:p>
        </p:txBody>
      </p:sp>
      <p:sp>
        <p:nvSpPr>
          <p:cNvPr id="175" name="Google Shape;175;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Application:</a:t>
            </a:r>
            <a:endParaRPr/>
          </a:p>
          <a:p>
            <a:pPr indent="0" lvl="0" marL="0" rtl="0" algn="l">
              <a:spcBef>
                <a:spcPts val="1200"/>
              </a:spcBef>
              <a:spcAft>
                <a:spcPts val="0"/>
              </a:spcAft>
              <a:buNone/>
            </a:pPr>
            <a:r>
              <a:rPr lang="en"/>
              <a:t>Ⅰ.</a:t>
            </a:r>
            <a:r>
              <a:rPr lang="en"/>
              <a:t>Archaeological remains detection</a:t>
            </a:r>
            <a:endParaRPr/>
          </a:p>
          <a:p>
            <a:pPr indent="0" lvl="0" marL="0" rtl="0" algn="l">
              <a:spcBef>
                <a:spcPts val="1200"/>
              </a:spcBef>
              <a:spcAft>
                <a:spcPts val="0"/>
              </a:spcAft>
              <a:buNone/>
            </a:pPr>
            <a:r>
              <a:rPr lang="en"/>
              <a:t>Ⅱ.Surface information extraction of cultural relics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Technology:</a:t>
            </a:r>
            <a:endParaRPr/>
          </a:p>
          <a:p>
            <a:pPr indent="0" lvl="0" marL="0" rtl="0" algn="l">
              <a:spcBef>
                <a:spcPts val="1200"/>
              </a:spcBef>
              <a:spcAft>
                <a:spcPts val="0"/>
              </a:spcAft>
              <a:buNone/>
            </a:pPr>
            <a:r>
              <a:rPr lang="en"/>
              <a:t>Ⅰ.High resolution 3D detector</a:t>
            </a:r>
            <a:endParaRPr/>
          </a:p>
          <a:p>
            <a:pPr indent="0" lvl="0" marL="0" rtl="0" algn="l">
              <a:spcBef>
                <a:spcPts val="1200"/>
              </a:spcBef>
              <a:spcAft>
                <a:spcPts val="0"/>
              </a:spcAft>
              <a:buNone/>
            </a:pPr>
            <a:r>
              <a:rPr lang="en"/>
              <a:t>Ⅱ.Digital image processing</a:t>
            </a:r>
            <a:endParaRPr/>
          </a:p>
          <a:p>
            <a:pPr indent="0" lvl="0" marL="0" rtl="0" algn="l">
              <a:spcBef>
                <a:spcPts val="1200"/>
              </a:spcBef>
              <a:spcAft>
                <a:spcPts val="0"/>
              </a:spcAft>
              <a:buNone/>
            </a:pPr>
            <a:r>
              <a:rPr lang="en"/>
              <a:t>Ⅲ.Visual presentation</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76" name="Google Shape;176;p26"/>
          <p:cNvPicPr preferRelativeResize="0"/>
          <p:nvPr/>
        </p:nvPicPr>
        <p:blipFill>
          <a:blip r:embed="rId3">
            <a:alphaModFix/>
          </a:blip>
          <a:stretch>
            <a:fillRect/>
          </a:stretch>
        </p:blipFill>
        <p:spPr>
          <a:xfrm>
            <a:off x="4952250" y="445025"/>
            <a:ext cx="3619500" cy="2228850"/>
          </a:xfrm>
          <a:prstGeom prst="rect">
            <a:avLst/>
          </a:prstGeom>
          <a:noFill/>
          <a:ln>
            <a:noFill/>
          </a:ln>
        </p:spPr>
      </p:pic>
      <p:pic>
        <p:nvPicPr>
          <p:cNvPr id="177" name="Google Shape;177;p26"/>
          <p:cNvPicPr preferRelativeResize="0"/>
          <p:nvPr/>
        </p:nvPicPr>
        <p:blipFill>
          <a:blip r:embed="rId4">
            <a:alphaModFix/>
          </a:blip>
          <a:stretch>
            <a:fillRect/>
          </a:stretch>
        </p:blipFill>
        <p:spPr>
          <a:xfrm>
            <a:off x="4952250" y="2871325"/>
            <a:ext cx="3619500" cy="1954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7"/>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Autonomous navigation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Autonomous Navigation</a:t>
            </a:r>
            <a:endParaRPr/>
          </a:p>
        </p:txBody>
      </p:sp>
      <p:sp>
        <p:nvSpPr>
          <p:cNvPr id="188" name="Google Shape;188;p28"/>
          <p:cNvSpPr txBox="1"/>
          <p:nvPr/>
        </p:nvSpPr>
        <p:spPr>
          <a:xfrm>
            <a:off x="860550" y="1325450"/>
            <a:ext cx="200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grpSp>
        <p:nvGrpSpPr>
          <p:cNvPr id="189" name="Google Shape;189;p28"/>
          <p:cNvGrpSpPr/>
          <p:nvPr/>
        </p:nvGrpSpPr>
        <p:grpSpPr>
          <a:xfrm>
            <a:off x="311691" y="1278562"/>
            <a:ext cx="2856708" cy="1719165"/>
            <a:chOff x="1839766" y="1209237"/>
            <a:chExt cx="2856708" cy="1719165"/>
          </a:xfrm>
        </p:grpSpPr>
        <p:pic>
          <p:nvPicPr>
            <p:cNvPr id="190" name="Google Shape;190;p28"/>
            <p:cNvPicPr preferRelativeResize="0"/>
            <p:nvPr/>
          </p:nvPicPr>
          <p:blipFill>
            <a:blip r:embed="rId3">
              <a:alphaModFix/>
            </a:blip>
            <a:stretch>
              <a:fillRect/>
            </a:stretch>
          </p:blipFill>
          <p:spPr>
            <a:xfrm>
              <a:off x="1839775" y="1209237"/>
              <a:ext cx="2856700" cy="1487551"/>
            </a:xfrm>
            <a:prstGeom prst="rect">
              <a:avLst/>
            </a:prstGeom>
            <a:noFill/>
            <a:ln cap="flat" cmpd="sng" w="19050">
              <a:solidFill>
                <a:schemeClr val="dk2"/>
              </a:solidFill>
              <a:prstDash val="solid"/>
              <a:round/>
              <a:headEnd len="sm" w="sm" type="none"/>
              <a:tailEnd len="sm" w="sm" type="none"/>
            </a:ln>
          </p:spPr>
        </p:pic>
        <p:sp>
          <p:nvSpPr>
            <p:cNvPr id="191" name="Google Shape;191;p28"/>
            <p:cNvSpPr txBox="1"/>
            <p:nvPr/>
          </p:nvSpPr>
          <p:spPr>
            <a:xfrm>
              <a:off x="1839766" y="2620602"/>
              <a:ext cx="1079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latin typeface="Proxima Nova"/>
                  <a:ea typeface="Proxima Nova"/>
                  <a:cs typeface="Proxima Nova"/>
                  <a:sym typeface="Proxima Nova"/>
                </a:rPr>
                <a:t>Source</a:t>
              </a:r>
              <a:r>
                <a:rPr lang="en" sz="800">
                  <a:latin typeface="Proxima Nova"/>
                  <a:ea typeface="Proxima Nova"/>
                  <a:cs typeface="Proxima Nova"/>
                  <a:sym typeface="Proxima Nova"/>
                </a:rPr>
                <a:t>: Tesla </a:t>
              </a:r>
              <a:endParaRPr sz="800">
                <a:latin typeface="Proxima Nova"/>
                <a:ea typeface="Proxima Nova"/>
                <a:cs typeface="Proxima Nova"/>
                <a:sym typeface="Proxima Nova"/>
              </a:endParaRPr>
            </a:p>
          </p:txBody>
        </p:sp>
      </p:grpSp>
      <p:grpSp>
        <p:nvGrpSpPr>
          <p:cNvPr id="192" name="Google Shape;192;p28"/>
          <p:cNvGrpSpPr/>
          <p:nvPr/>
        </p:nvGrpSpPr>
        <p:grpSpPr>
          <a:xfrm>
            <a:off x="1542050" y="3531250"/>
            <a:ext cx="5811132" cy="1316675"/>
            <a:chOff x="948575" y="3491675"/>
            <a:chExt cx="5811132" cy="1316675"/>
          </a:xfrm>
        </p:grpSpPr>
        <p:grpSp>
          <p:nvGrpSpPr>
            <p:cNvPr id="193" name="Google Shape;193;p28"/>
            <p:cNvGrpSpPr/>
            <p:nvPr/>
          </p:nvGrpSpPr>
          <p:grpSpPr>
            <a:xfrm>
              <a:off x="948582" y="3491675"/>
              <a:ext cx="5811124" cy="1048450"/>
              <a:chOff x="948582" y="3491675"/>
              <a:chExt cx="5811124" cy="1048450"/>
            </a:xfrm>
          </p:grpSpPr>
          <p:pic>
            <p:nvPicPr>
              <p:cNvPr id="194" name="Google Shape;194;p28"/>
              <p:cNvPicPr preferRelativeResize="0"/>
              <p:nvPr/>
            </p:nvPicPr>
            <p:blipFill rotWithShape="1">
              <a:blip r:embed="rId4">
                <a:alphaModFix/>
              </a:blip>
              <a:srcRect b="0" l="0" r="0" t="31010"/>
              <a:stretch/>
            </p:blipFill>
            <p:spPr>
              <a:xfrm>
                <a:off x="948582" y="3491675"/>
                <a:ext cx="5811124" cy="1048450"/>
              </a:xfrm>
              <a:prstGeom prst="rect">
                <a:avLst/>
              </a:prstGeom>
              <a:noFill/>
              <a:ln cap="flat" cmpd="sng" w="28575">
                <a:solidFill>
                  <a:schemeClr val="dk2"/>
                </a:solidFill>
                <a:prstDash val="solid"/>
                <a:round/>
                <a:headEnd len="sm" w="sm" type="none"/>
                <a:tailEnd len="sm" w="sm" type="none"/>
              </a:ln>
            </p:spPr>
          </p:pic>
          <p:sp>
            <p:nvSpPr>
              <p:cNvPr id="195" name="Google Shape;195;p28"/>
              <p:cNvSpPr/>
              <p:nvPr/>
            </p:nvSpPr>
            <p:spPr>
              <a:xfrm>
                <a:off x="2987175" y="3521325"/>
                <a:ext cx="1584900" cy="1018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6" name="Google Shape;196;p28"/>
              <p:cNvCxnSpPr>
                <a:stCxn id="195" idx="1"/>
              </p:cNvCxnSpPr>
              <p:nvPr/>
            </p:nvCxnSpPr>
            <p:spPr>
              <a:xfrm>
                <a:off x="2987175" y="4030725"/>
                <a:ext cx="1584900" cy="0"/>
              </a:xfrm>
              <a:prstGeom prst="straightConnector1">
                <a:avLst/>
              </a:prstGeom>
              <a:noFill/>
              <a:ln cap="flat" cmpd="sng" w="28575">
                <a:solidFill>
                  <a:schemeClr val="dk2"/>
                </a:solidFill>
                <a:prstDash val="solid"/>
                <a:round/>
                <a:headEnd len="med" w="med" type="none"/>
                <a:tailEnd len="med" w="med" type="triangle"/>
              </a:ln>
            </p:spPr>
          </p:cxnSp>
        </p:grpSp>
        <p:sp>
          <p:nvSpPr>
            <p:cNvPr id="197" name="Google Shape;197;p28"/>
            <p:cNvSpPr txBox="1"/>
            <p:nvPr/>
          </p:nvSpPr>
          <p:spPr>
            <a:xfrm>
              <a:off x="948575" y="4500550"/>
              <a:ext cx="3185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latin typeface="Proxima Nova"/>
                  <a:ea typeface="Proxima Nova"/>
                  <a:cs typeface="Proxima Nova"/>
                  <a:sym typeface="Proxima Nova"/>
                </a:rPr>
                <a:t>Source</a:t>
              </a:r>
              <a:r>
                <a:rPr lang="en" sz="800">
                  <a:latin typeface="Proxima Nova"/>
                  <a:ea typeface="Proxima Nova"/>
                  <a:cs typeface="Proxima Nova"/>
                  <a:sym typeface="Proxima Nova"/>
                </a:rPr>
                <a:t>: Unsupervised Learning of Depth and Ego-Motion</a:t>
              </a:r>
              <a:endParaRPr sz="800">
                <a:latin typeface="Proxima Nova"/>
                <a:ea typeface="Proxima Nova"/>
                <a:cs typeface="Proxima Nova"/>
                <a:sym typeface="Proxima Nova"/>
              </a:endParaRPr>
            </a:p>
          </p:txBody>
        </p:sp>
      </p:grpSp>
      <p:grpSp>
        <p:nvGrpSpPr>
          <p:cNvPr id="198" name="Google Shape;198;p28"/>
          <p:cNvGrpSpPr/>
          <p:nvPr/>
        </p:nvGrpSpPr>
        <p:grpSpPr>
          <a:xfrm>
            <a:off x="3475516" y="1146324"/>
            <a:ext cx="5609132" cy="2063078"/>
            <a:chOff x="3534866" y="1017724"/>
            <a:chExt cx="5609132" cy="2063078"/>
          </a:xfrm>
        </p:grpSpPr>
        <p:sp>
          <p:nvSpPr>
            <p:cNvPr id="199" name="Google Shape;199;p28"/>
            <p:cNvSpPr txBox="1"/>
            <p:nvPr/>
          </p:nvSpPr>
          <p:spPr>
            <a:xfrm>
              <a:off x="3534866" y="2773002"/>
              <a:ext cx="1079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latin typeface="Proxima Nova"/>
                  <a:ea typeface="Proxima Nova"/>
                  <a:cs typeface="Proxima Nova"/>
                  <a:sym typeface="Proxima Nova"/>
                </a:rPr>
                <a:t>Source</a:t>
              </a:r>
              <a:r>
                <a:rPr lang="en" sz="800">
                  <a:latin typeface="Proxima Nova"/>
                  <a:ea typeface="Proxima Nova"/>
                  <a:cs typeface="Proxima Nova"/>
                  <a:sym typeface="Proxima Nova"/>
                </a:rPr>
                <a:t>: BirdNet</a:t>
              </a:r>
              <a:endParaRPr sz="800">
                <a:latin typeface="Proxima Nova"/>
                <a:ea typeface="Proxima Nova"/>
                <a:cs typeface="Proxima Nova"/>
                <a:sym typeface="Proxima Nova"/>
              </a:endParaRPr>
            </a:p>
          </p:txBody>
        </p:sp>
        <p:pic>
          <p:nvPicPr>
            <p:cNvPr id="200" name="Google Shape;200;p28"/>
            <p:cNvPicPr preferRelativeResize="0"/>
            <p:nvPr/>
          </p:nvPicPr>
          <p:blipFill>
            <a:blip r:embed="rId5">
              <a:alphaModFix/>
            </a:blip>
            <a:stretch>
              <a:fillRect/>
            </a:stretch>
          </p:blipFill>
          <p:spPr>
            <a:xfrm>
              <a:off x="3534874" y="1017724"/>
              <a:ext cx="5609125" cy="1812975"/>
            </a:xfrm>
            <a:prstGeom prst="rect">
              <a:avLst/>
            </a:prstGeom>
            <a:noFill/>
            <a:ln cap="flat" cmpd="sng" w="19050">
              <a:solidFill>
                <a:schemeClr val="dk2"/>
              </a:solidFill>
              <a:prstDash val="solid"/>
              <a:round/>
              <a:headEnd len="sm" w="sm" type="none"/>
              <a:tailEnd len="sm" w="sm" type="none"/>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Sources</a:t>
            </a:r>
            <a:endParaRPr/>
          </a:p>
        </p:txBody>
      </p:sp>
      <p:sp>
        <p:nvSpPr>
          <p:cNvPr id="206" name="Google Shape;206;p29"/>
          <p:cNvSpPr txBox="1"/>
          <p:nvPr>
            <p:ph idx="1" type="body"/>
          </p:nvPr>
        </p:nvSpPr>
        <p:spPr>
          <a:xfrm>
            <a:off x="311700" y="11457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sz="1200"/>
              <a:t>Aggregate View Object Detection (AVOD) by Jason Ku, Melissa Mozifian, Jungwook Lee, Ali Harakeh, Steven L. Waslander - </a:t>
            </a:r>
            <a:r>
              <a:rPr lang="en" sz="1200" u="sng">
                <a:solidFill>
                  <a:schemeClr val="hlink"/>
                </a:solidFill>
                <a:hlinkClick r:id="rId3"/>
              </a:rPr>
              <a:t>Link</a:t>
            </a:r>
            <a:endParaRPr sz="1200"/>
          </a:p>
          <a:p>
            <a:pPr indent="0" lvl="0" marL="0" rtl="0" algn="l">
              <a:spcBef>
                <a:spcPts val="1200"/>
              </a:spcBef>
              <a:spcAft>
                <a:spcPts val="0"/>
              </a:spcAft>
              <a:buNone/>
            </a:pPr>
            <a:r>
              <a:rPr lang="en" sz="1200"/>
              <a:t>VoxelNet: End-to-End Learning for Point Cloud Based 3D Object Detection by Yin Zhou &amp; Oncel Tuzel (Apple) - </a:t>
            </a:r>
            <a:r>
              <a:rPr lang="en" sz="1200" u="sng">
                <a:solidFill>
                  <a:schemeClr val="hlink"/>
                </a:solidFill>
                <a:hlinkClick r:id="rId4"/>
              </a:rPr>
              <a:t>Link</a:t>
            </a:r>
            <a:endParaRPr sz="1200"/>
          </a:p>
          <a:p>
            <a:pPr indent="0" lvl="0" marL="0" rtl="0" algn="l">
              <a:spcBef>
                <a:spcPts val="1200"/>
              </a:spcBef>
              <a:spcAft>
                <a:spcPts val="0"/>
              </a:spcAft>
              <a:buNone/>
            </a:pPr>
            <a:r>
              <a:rPr lang="en" sz="1200"/>
              <a:t>nuScenes: A multimodal dataset for autonomous driving by Holger Caesar, Varun Bankiti, Alex H. Lang, Sourabh Vora, Venice Erin Liong, Qiang Xu, Anush Krishnan, Yu Pan, Giancarlo Baldan, Oscar Beijbom - </a:t>
            </a:r>
            <a:r>
              <a:rPr lang="en" sz="1200" u="sng">
                <a:solidFill>
                  <a:schemeClr val="hlink"/>
                </a:solidFill>
                <a:hlinkClick r:id="rId5"/>
              </a:rPr>
              <a:t>Link</a:t>
            </a:r>
            <a:endParaRPr sz="1200"/>
          </a:p>
          <a:p>
            <a:pPr indent="0" lvl="0" marL="0" rtl="0" algn="l">
              <a:spcBef>
                <a:spcPts val="1200"/>
              </a:spcBef>
              <a:spcAft>
                <a:spcPts val="0"/>
              </a:spcAft>
              <a:buNone/>
            </a:pPr>
            <a:r>
              <a:rPr lang="en" sz="1200"/>
              <a:t>“What’s New in Spot | Boston Dynamics” (</a:t>
            </a:r>
            <a:r>
              <a:rPr lang="en" sz="1200" u="sng">
                <a:solidFill>
                  <a:schemeClr val="hlink"/>
                </a:solidFill>
                <a:hlinkClick r:id="rId6"/>
              </a:rPr>
              <a:t>YouTube</a:t>
            </a:r>
            <a:r>
              <a:rPr lang="en" sz="1200"/>
              <a:t>)</a:t>
            </a:r>
            <a:endParaRPr sz="1200"/>
          </a:p>
          <a:p>
            <a:pPr indent="0" lvl="0" marL="0" rtl="0" algn="l">
              <a:spcBef>
                <a:spcPts val="1200"/>
              </a:spcBef>
              <a:spcAft>
                <a:spcPts val="0"/>
              </a:spcAft>
              <a:buNone/>
            </a:pPr>
            <a:r>
              <a:rPr lang="en" sz="1200"/>
              <a:t>Neon Science - “The Basics of LiDAR - Light Detection and Ranging - Remote Sensing” by Leah Wasser (</a:t>
            </a:r>
            <a:r>
              <a:rPr lang="en" sz="1200" u="sng">
                <a:solidFill>
                  <a:schemeClr val="hlink"/>
                </a:solidFill>
                <a:hlinkClick r:id="rId7"/>
              </a:rPr>
              <a:t>Link</a:t>
            </a:r>
            <a:r>
              <a:rPr lang="en" sz="1200"/>
              <a:t>)</a:t>
            </a:r>
            <a:endParaRPr sz="1200"/>
          </a:p>
          <a:p>
            <a:pPr indent="0" lvl="0" marL="0" rtl="0" algn="l">
              <a:spcBef>
                <a:spcPts val="1200"/>
              </a:spcBef>
              <a:spcAft>
                <a:spcPts val="0"/>
              </a:spcAft>
              <a:buNone/>
            </a:pPr>
            <a:r>
              <a:rPr lang="en" sz="1200"/>
              <a:t>Virtual navigation for blind people: Transferring route knowledge to the real-World by Joao Guerreiro, Daisuke Sato, Dragan Ahmetovic, Eshed Ohn-Bar, Kris M. Kitani - </a:t>
            </a:r>
            <a:r>
              <a:rPr lang="en" sz="1200" u="sng">
                <a:solidFill>
                  <a:schemeClr val="hlink"/>
                </a:solidFill>
                <a:hlinkClick r:id="rId8"/>
              </a:rPr>
              <a:t>Link</a:t>
            </a:r>
            <a:endParaRPr sz="1200"/>
          </a:p>
          <a:p>
            <a:pPr indent="0" lvl="0" marL="0" rtl="0" algn="l">
              <a:spcBef>
                <a:spcPts val="1200"/>
              </a:spcBef>
              <a:spcAft>
                <a:spcPts val="0"/>
              </a:spcAft>
              <a:buNone/>
            </a:pPr>
            <a:r>
              <a:rPr lang="en" sz="1200"/>
              <a:t>Augmented Reality - Apple (</a:t>
            </a:r>
            <a:r>
              <a:rPr lang="en" sz="1200" u="sng">
                <a:solidFill>
                  <a:schemeClr val="hlink"/>
                </a:solidFill>
                <a:hlinkClick r:id="rId9"/>
              </a:rPr>
              <a:t>Link</a:t>
            </a:r>
            <a:r>
              <a:rPr lang="en" sz="1200"/>
              <a:t>)</a:t>
            </a:r>
            <a:endParaRPr sz="1200"/>
          </a:p>
          <a:p>
            <a:pPr indent="0" lvl="0" marL="0" rtl="0" algn="l">
              <a:spcBef>
                <a:spcPts val="1200"/>
              </a:spcBef>
              <a:spcAft>
                <a:spcPts val="0"/>
              </a:spcAft>
              <a:buNone/>
            </a:pPr>
            <a:r>
              <a:rPr lang="en" sz="1200"/>
              <a:t>Unsupervised</a:t>
            </a:r>
            <a:r>
              <a:rPr lang="en" sz="1200"/>
              <a:t> Learning of Depth and Ego-Motion from Video by Tinghui Zhou, Matthew Brown, Noah Snavely &amp; David Lowe (</a:t>
            </a:r>
            <a:r>
              <a:rPr lang="en" sz="1200" u="sng">
                <a:solidFill>
                  <a:schemeClr val="hlink"/>
                </a:solidFill>
                <a:hlinkClick r:id="rId10"/>
              </a:rPr>
              <a:t>Link</a:t>
            </a:r>
            <a:r>
              <a:rPr lang="en" sz="1200"/>
              <a:t>)</a:t>
            </a:r>
            <a:endParaRPr sz="1200"/>
          </a:p>
          <a:p>
            <a:pPr indent="0" lvl="0" marL="0" rtl="0" algn="l">
              <a:spcBef>
                <a:spcPts val="1200"/>
              </a:spcBef>
              <a:spcAft>
                <a:spcPts val="0"/>
              </a:spcAft>
              <a:buNone/>
            </a:pPr>
            <a:r>
              <a:rPr lang="en" sz="1200"/>
              <a:t>Label Efficient Visual Abstractions for Autonomous Driving by Aseem Behl, Kashyap Chitta, Aditya Prakash, Eshed Ohn-Bar, and Andreas Geiger (</a:t>
            </a:r>
            <a:r>
              <a:rPr lang="en" sz="1200" u="sng">
                <a:solidFill>
                  <a:schemeClr val="hlink"/>
                </a:solidFill>
                <a:hlinkClick r:id="rId11"/>
              </a:rPr>
              <a:t>Link)</a:t>
            </a:r>
            <a:endParaRPr sz="1200"/>
          </a:p>
          <a:p>
            <a:pPr indent="0" lvl="0" marL="0" rtl="0" algn="l">
              <a:spcBef>
                <a:spcPts val="1200"/>
              </a:spcBef>
              <a:spcAft>
                <a:spcPts val="1200"/>
              </a:spcAft>
              <a:buNone/>
            </a:pPr>
            <a:r>
              <a:rPr lang="en" sz="1200"/>
              <a:t>BirdNet: a 3D Object Detection Framework from LiDAR Information by Jorge Beltran, Carlos Guindel, Francisco Miguel Moreno, Daniel Cruzado, Fernando Garcia, Arturo de la Escalera (</a:t>
            </a:r>
            <a:r>
              <a:rPr lang="en" sz="1200" u="sng">
                <a:solidFill>
                  <a:schemeClr val="hlink"/>
                </a:solidFill>
                <a:hlinkClick r:id="rId12"/>
              </a:rPr>
              <a:t>Link</a:t>
            </a:r>
            <a:r>
              <a:rPr lang="en" sz="1200"/>
              <a:t>)</a:t>
            </a: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Sources</a:t>
            </a:r>
            <a:endParaRPr/>
          </a:p>
        </p:txBody>
      </p:sp>
      <p:sp>
        <p:nvSpPr>
          <p:cNvPr id="212" name="Google Shape;212;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https://venturebeat.com/ai/googles-ai-teaches-robots-to-grasp-occluded-objects-and-adapt-to-new-situations/</a:t>
            </a:r>
            <a:endParaRPr/>
          </a:p>
          <a:p>
            <a:pPr indent="0" lvl="0" marL="0" rtl="0" algn="l">
              <a:spcBef>
                <a:spcPts val="1200"/>
              </a:spcBef>
              <a:spcAft>
                <a:spcPts val="0"/>
              </a:spcAft>
              <a:buNone/>
            </a:pPr>
            <a:r>
              <a:rPr lang="en" u="sng">
                <a:solidFill>
                  <a:schemeClr val="hlink"/>
                </a:solidFill>
                <a:hlinkClick r:id="rId4"/>
              </a:rPr>
              <a:t>https://www.frontiersin.org/articles/10.3389/fnbot.2021.658280/full</a:t>
            </a:r>
            <a:endParaRPr/>
          </a:p>
          <a:p>
            <a:pPr indent="0" lvl="0" marL="0" rtl="0" algn="l">
              <a:spcBef>
                <a:spcPts val="1200"/>
              </a:spcBef>
              <a:spcAft>
                <a:spcPts val="0"/>
              </a:spcAft>
              <a:buNone/>
            </a:pPr>
            <a:r>
              <a:rPr lang="en" u="sng">
                <a:solidFill>
                  <a:schemeClr val="hlink"/>
                </a:solidFill>
                <a:hlinkClick r:id="rId5"/>
              </a:rPr>
              <a:t>https://pubmed.ncbi.nlm.nih.gov/34177509/</a:t>
            </a:r>
            <a:r>
              <a:rPr lang="en"/>
              <a:t> </a:t>
            </a:r>
            <a:endParaRPr/>
          </a:p>
          <a:p>
            <a:pPr indent="0" lvl="0" marL="0" rtl="0" algn="l">
              <a:spcBef>
                <a:spcPts val="1200"/>
              </a:spcBef>
              <a:spcAft>
                <a:spcPts val="0"/>
              </a:spcAft>
              <a:buNone/>
            </a:pPr>
            <a:r>
              <a:rPr lang="en" u="sng">
                <a:solidFill>
                  <a:schemeClr val="hlink"/>
                </a:solidFill>
                <a:hlinkClick r:id="rId6"/>
              </a:rPr>
              <a:t>https://www.dronegenuity.com/point-clouds/</a:t>
            </a:r>
            <a:endParaRPr/>
          </a:p>
          <a:p>
            <a:pPr indent="0" lvl="0" marL="0" rtl="0" algn="l">
              <a:spcBef>
                <a:spcPts val="1200"/>
              </a:spcBef>
              <a:spcAft>
                <a:spcPts val="1200"/>
              </a:spcAft>
              <a:buNone/>
            </a:pPr>
            <a:r>
              <a:rPr lang="en" u="sng">
                <a:solidFill>
                  <a:schemeClr val="hlink"/>
                </a:solidFill>
                <a:hlinkClick r:id="rId7"/>
              </a:rPr>
              <a:t>https://www.researchgate.net/publication/298946556_Point_Clouds_Lidar_versus_3D_Vision</a:t>
            </a:r>
            <a:r>
              <a:rPr lang="en"/>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Demo - Drone Racing</a:t>
            </a:r>
            <a:endParaRPr/>
          </a:p>
        </p:txBody>
      </p:sp>
      <p:pic>
        <p:nvPicPr>
          <p:cNvPr descr="Autonomous micro aerial vehicles still struggle with fast and agile maneuvers, dynamic environments, imperfect sensing, and state estimation drift. Autonomous drone racing brings these challenges to the fore. Human pilots can fly a previously unseen track after a handful of practice runs. In contrast, state-of-the-art autonomous navigation algorithms require either a precise metric map of the environment or a large amount of training data collected in the track of interest. To bridge this gap, we propose an approach that can fly a new track in a previously unseen environment without a precise map or expensive data collection. Our approach represents the global track layout with coarse gate locations, which can be easily estimated from a single demonstration flight. At test time, a convolutional network predicts the poses of the closest gates along with their uncertainty. These predictions are incorporated by an extended Kalman filter to maintain optimal maximum-a-posteriori estimates of gate locations. This allows the framework to cope with misleading high-variance estimates that could stem from poor observability or lack of visible gates. Given the estimated gate poses, we use model predictive control to quickly and accurately navigate through the track. We conduct extensive experiments in the physical world, demonstrating agile and robust flight through complex and diverse previously-unseen race tracks. The presented approach was used to win the IROS 2018 Autonomous Drone Race Competition, outracing the second-placing team by a factor of two.&#10;&#10;&#10;Reference: &#10;E. Kaufmann, M. Gehrig, P. Foehn, R. Ranftl, A. Dosovitskiy, V. Koltun, D. Scaramuzza&#10;Beauty  and  the  Beast: Optimal  Methods  Meet  Learning  for  Drone  Racing &#10;PDF: https://arxiv.org/abs/1810.06224&#10;&#10;Our research page on deep learning:&#10;http://rpg.ifi.uzh.ch/research_learning.html&#10;&#10;&#10;Affiliations:&#10;E. Kaufmann, M. Gehrig, P. Foehn and D. Scaramuzza are with the Robotics and Perception Group, Dep. of Informatics, University of Zurich, and Dep. of Neuroinformatics, University of Zurich and ETH Zurich, Switzerland&#10;http://rpg.ifi.uzh.ch/&#10;R. Ranftl, A. Dosovitskiy and V. Koltun are with Intel Labs&#10;http://vladlen.info/" id="218" name="Google Shape;218;p31" title="Beauty  and  the  Beast: Optimal  Methods  Meet  Learning  for  Drone  Racing">
            <a:hlinkClick r:id="rId3"/>
          </p:cNvPr>
          <p:cNvPicPr preferRelativeResize="0"/>
          <p:nvPr/>
        </p:nvPicPr>
        <p:blipFill>
          <a:blip r:embed="rId4">
            <a:alphaModFix/>
          </a:blip>
          <a:stretch>
            <a:fillRect/>
          </a:stretch>
        </p:blipFill>
        <p:spPr>
          <a:xfrm>
            <a:off x="2180438" y="1131850"/>
            <a:ext cx="4783124" cy="3587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Introduction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Objective</a:t>
            </a:r>
            <a:endParaRPr/>
          </a:p>
        </p:txBody>
      </p:sp>
      <p:grpSp>
        <p:nvGrpSpPr>
          <p:cNvPr id="90" name="Google Shape;90;p18"/>
          <p:cNvGrpSpPr/>
          <p:nvPr/>
        </p:nvGrpSpPr>
        <p:grpSpPr>
          <a:xfrm>
            <a:off x="7270908" y="689365"/>
            <a:ext cx="1429237" cy="1714327"/>
            <a:chOff x="674800" y="1580550"/>
            <a:chExt cx="1474200" cy="1728675"/>
          </a:xfrm>
        </p:grpSpPr>
        <p:pic>
          <p:nvPicPr>
            <p:cNvPr id="91" name="Google Shape;91;p18"/>
            <p:cNvPicPr preferRelativeResize="0"/>
            <p:nvPr/>
          </p:nvPicPr>
          <p:blipFill>
            <a:blip r:embed="rId3">
              <a:alphaModFix/>
            </a:blip>
            <a:stretch>
              <a:fillRect/>
            </a:stretch>
          </p:blipFill>
          <p:spPr>
            <a:xfrm>
              <a:off x="674800" y="1580550"/>
              <a:ext cx="1474200" cy="1474200"/>
            </a:xfrm>
            <a:prstGeom prst="rect">
              <a:avLst/>
            </a:prstGeom>
            <a:noFill/>
            <a:ln cap="flat" cmpd="sng" w="19050">
              <a:solidFill>
                <a:schemeClr val="dk2"/>
              </a:solidFill>
              <a:prstDash val="solid"/>
              <a:round/>
              <a:headEnd len="sm" w="sm" type="none"/>
              <a:tailEnd len="sm" w="sm" type="none"/>
            </a:ln>
          </p:spPr>
        </p:pic>
        <p:sp>
          <p:nvSpPr>
            <p:cNvPr id="92" name="Google Shape;92;p18"/>
            <p:cNvSpPr txBox="1"/>
            <p:nvPr/>
          </p:nvSpPr>
          <p:spPr>
            <a:xfrm>
              <a:off x="674800" y="2998725"/>
              <a:ext cx="1192200" cy="31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latin typeface="Proxima Nova"/>
                  <a:ea typeface="Proxima Nova"/>
                  <a:cs typeface="Proxima Nova"/>
                  <a:sym typeface="Proxima Nova"/>
                </a:rPr>
                <a:t>Source</a:t>
              </a:r>
              <a:r>
                <a:rPr lang="en" sz="800">
                  <a:latin typeface="Proxima Nova"/>
                  <a:ea typeface="Proxima Nova"/>
                  <a:cs typeface="Proxima Nova"/>
                  <a:sym typeface="Proxima Nova"/>
                </a:rPr>
                <a:t>: AVOD </a:t>
              </a:r>
              <a:endParaRPr sz="800">
                <a:latin typeface="Proxima Nova"/>
                <a:ea typeface="Proxima Nova"/>
                <a:cs typeface="Proxima Nova"/>
                <a:sym typeface="Proxima Nova"/>
              </a:endParaRPr>
            </a:p>
          </p:txBody>
        </p:sp>
      </p:grpSp>
      <p:grpSp>
        <p:nvGrpSpPr>
          <p:cNvPr id="93" name="Google Shape;93;p18"/>
          <p:cNvGrpSpPr/>
          <p:nvPr/>
        </p:nvGrpSpPr>
        <p:grpSpPr>
          <a:xfrm>
            <a:off x="6419231" y="2844714"/>
            <a:ext cx="2280912" cy="1727898"/>
            <a:chOff x="6767200" y="2656925"/>
            <a:chExt cx="1936587" cy="1491625"/>
          </a:xfrm>
        </p:grpSpPr>
        <p:pic>
          <p:nvPicPr>
            <p:cNvPr id="94" name="Google Shape;94;p18"/>
            <p:cNvPicPr preferRelativeResize="0"/>
            <p:nvPr/>
          </p:nvPicPr>
          <p:blipFill>
            <a:blip r:embed="rId4">
              <a:alphaModFix/>
            </a:blip>
            <a:stretch>
              <a:fillRect/>
            </a:stretch>
          </p:blipFill>
          <p:spPr>
            <a:xfrm>
              <a:off x="6767212" y="2656925"/>
              <a:ext cx="1936575" cy="1345046"/>
            </a:xfrm>
            <a:prstGeom prst="rect">
              <a:avLst/>
            </a:prstGeom>
            <a:noFill/>
            <a:ln>
              <a:noFill/>
            </a:ln>
          </p:spPr>
        </p:pic>
        <p:sp>
          <p:nvSpPr>
            <p:cNvPr id="95" name="Google Shape;95;p18"/>
            <p:cNvSpPr txBox="1"/>
            <p:nvPr/>
          </p:nvSpPr>
          <p:spPr>
            <a:xfrm>
              <a:off x="6767200" y="3882750"/>
              <a:ext cx="1192200" cy="26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latin typeface="Proxima Nova"/>
                  <a:ea typeface="Proxima Nova"/>
                  <a:cs typeface="Proxima Nova"/>
                  <a:sym typeface="Proxima Nova"/>
                </a:rPr>
                <a:t>Source</a:t>
              </a:r>
              <a:r>
                <a:rPr lang="en" sz="800">
                  <a:latin typeface="Proxima Nova"/>
                  <a:ea typeface="Proxima Nova"/>
                  <a:cs typeface="Proxima Nova"/>
                  <a:sym typeface="Proxima Nova"/>
                </a:rPr>
                <a:t>: VoxelNet</a:t>
              </a:r>
              <a:endParaRPr sz="800">
                <a:latin typeface="Proxima Nova"/>
                <a:ea typeface="Proxima Nova"/>
                <a:cs typeface="Proxima Nova"/>
                <a:sym typeface="Proxima Nova"/>
              </a:endParaRPr>
            </a:p>
          </p:txBody>
        </p:sp>
      </p:grpSp>
      <p:grpSp>
        <p:nvGrpSpPr>
          <p:cNvPr id="96" name="Google Shape;96;p18"/>
          <p:cNvGrpSpPr/>
          <p:nvPr/>
        </p:nvGrpSpPr>
        <p:grpSpPr>
          <a:xfrm>
            <a:off x="2900925" y="2794075"/>
            <a:ext cx="3057599" cy="2047875"/>
            <a:chOff x="3222400" y="2778925"/>
            <a:chExt cx="3057599" cy="2047875"/>
          </a:xfrm>
        </p:grpSpPr>
        <p:grpSp>
          <p:nvGrpSpPr>
            <p:cNvPr id="97" name="Google Shape;97;p18"/>
            <p:cNvGrpSpPr/>
            <p:nvPr/>
          </p:nvGrpSpPr>
          <p:grpSpPr>
            <a:xfrm>
              <a:off x="3222400" y="2887825"/>
              <a:ext cx="3057599" cy="1938975"/>
              <a:chOff x="3222350" y="2646725"/>
              <a:chExt cx="3057599" cy="1938975"/>
            </a:xfrm>
          </p:grpSpPr>
          <p:pic>
            <p:nvPicPr>
              <p:cNvPr id="98" name="Google Shape;98;p18"/>
              <p:cNvPicPr preferRelativeResize="0"/>
              <p:nvPr/>
            </p:nvPicPr>
            <p:blipFill>
              <a:blip r:embed="rId5">
                <a:alphaModFix/>
              </a:blip>
              <a:stretch>
                <a:fillRect/>
              </a:stretch>
            </p:blipFill>
            <p:spPr>
              <a:xfrm>
                <a:off x="3222350" y="2646725"/>
                <a:ext cx="3057599" cy="1690350"/>
              </a:xfrm>
              <a:prstGeom prst="rect">
                <a:avLst/>
              </a:prstGeom>
              <a:noFill/>
              <a:ln cap="flat" cmpd="sng" w="19050">
                <a:solidFill>
                  <a:schemeClr val="dk2"/>
                </a:solidFill>
                <a:prstDash val="solid"/>
                <a:round/>
                <a:headEnd len="sm" w="sm" type="none"/>
                <a:tailEnd len="sm" w="sm" type="none"/>
              </a:ln>
            </p:spPr>
          </p:pic>
          <p:sp>
            <p:nvSpPr>
              <p:cNvPr id="99" name="Google Shape;99;p18"/>
              <p:cNvSpPr txBox="1"/>
              <p:nvPr/>
            </p:nvSpPr>
            <p:spPr>
              <a:xfrm>
                <a:off x="3222350" y="4277900"/>
                <a:ext cx="2055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latin typeface="Proxima Nova"/>
                    <a:ea typeface="Proxima Nova"/>
                    <a:cs typeface="Proxima Nova"/>
                    <a:sym typeface="Proxima Nova"/>
                  </a:rPr>
                  <a:t>Source</a:t>
                </a:r>
                <a:r>
                  <a:rPr lang="en" sz="800">
                    <a:latin typeface="Proxima Nova"/>
                    <a:ea typeface="Proxima Nova"/>
                    <a:cs typeface="Proxima Nova"/>
                    <a:sym typeface="Proxima Nova"/>
                  </a:rPr>
                  <a:t>: “What’s New in Spot” (YouTube)</a:t>
                </a:r>
                <a:endParaRPr sz="800">
                  <a:latin typeface="Proxima Nova"/>
                  <a:ea typeface="Proxima Nova"/>
                  <a:cs typeface="Proxima Nova"/>
                  <a:sym typeface="Proxima Nova"/>
                </a:endParaRPr>
              </a:p>
            </p:txBody>
          </p:sp>
        </p:grpSp>
        <p:sp>
          <p:nvSpPr>
            <p:cNvPr id="100" name="Google Shape;100;p18"/>
            <p:cNvSpPr txBox="1"/>
            <p:nvPr/>
          </p:nvSpPr>
          <p:spPr>
            <a:xfrm>
              <a:off x="5124400" y="2778925"/>
              <a:ext cx="629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CC0000"/>
                  </a:solidFill>
                  <a:latin typeface="Proxima Nova"/>
                  <a:ea typeface="Proxima Nova"/>
                  <a:cs typeface="Proxima Nova"/>
                  <a:sym typeface="Proxima Nova"/>
                </a:rPr>
                <a:t>SPOT</a:t>
              </a:r>
              <a:endParaRPr b="1" sz="1300">
                <a:solidFill>
                  <a:srgbClr val="CC0000"/>
                </a:solidFill>
                <a:latin typeface="Proxima Nova"/>
                <a:ea typeface="Proxima Nova"/>
                <a:cs typeface="Proxima Nova"/>
                <a:sym typeface="Proxima Nova"/>
              </a:endParaRPr>
            </a:p>
          </p:txBody>
        </p:sp>
        <p:cxnSp>
          <p:nvCxnSpPr>
            <p:cNvPr id="101" name="Google Shape;101;p18"/>
            <p:cNvCxnSpPr/>
            <p:nvPr/>
          </p:nvCxnSpPr>
          <p:spPr>
            <a:xfrm flipH="1">
              <a:off x="5351050" y="3085200"/>
              <a:ext cx="53700" cy="317100"/>
            </a:xfrm>
            <a:prstGeom prst="straightConnector1">
              <a:avLst/>
            </a:prstGeom>
            <a:noFill/>
            <a:ln cap="flat" cmpd="sng" w="19050">
              <a:solidFill>
                <a:srgbClr val="CC0000"/>
              </a:solidFill>
              <a:prstDash val="solid"/>
              <a:round/>
              <a:headEnd len="med" w="med" type="none"/>
              <a:tailEnd len="med" w="med" type="triangle"/>
            </a:ln>
          </p:spPr>
        </p:cxnSp>
      </p:grpSp>
      <p:grpSp>
        <p:nvGrpSpPr>
          <p:cNvPr id="102" name="Google Shape;102;p18"/>
          <p:cNvGrpSpPr/>
          <p:nvPr/>
        </p:nvGrpSpPr>
        <p:grpSpPr>
          <a:xfrm>
            <a:off x="5152763" y="705150"/>
            <a:ext cx="1899000" cy="1682775"/>
            <a:chOff x="4381000" y="445025"/>
            <a:chExt cx="1899000" cy="1682775"/>
          </a:xfrm>
        </p:grpSpPr>
        <p:pic>
          <p:nvPicPr>
            <p:cNvPr id="103" name="Google Shape;103;p18"/>
            <p:cNvPicPr preferRelativeResize="0"/>
            <p:nvPr/>
          </p:nvPicPr>
          <p:blipFill>
            <a:blip r:embed="rId6">
              <a:alphaModFix/>
            </a:blip>
            <a:stretch>
              <a:fillRect/>
            </a:stretch>
          </p:blipFill>
          <p:spPr>
            <a:xfrm>
              <a:off x="4381000" y="445025"/>
              <a:ext cx="1716700" cy="1449925"/>
            </a:xfrm>
            <a:prstGeom prst="rect">
              <a:avLst/>
            </a:prstGeom>
            <a:noFill/>
            <a:ln cap="flat" cmpd="sng" w="19050">
              <a:solidFill>
                <a:schemeClr val="dk2"/>
              </a:solidFill>
              <a:prstDash val="solid"/>
              <a:round/>
              <a:headEnd len="sm" w="sm" type="none"/>
              <a:tailEnd len="sm" w="sm" type="none"/>
            </a:ln>
          </p:spPr>
        </p:pic>
        <p:sp>
          <p:nvSpPr>
            <p:cNvPr id="104" name="Google Shape;104;p18"/>
            <p:cNvSpPr txBox="1"/>
            <p:nvPr/>
          </p:nvSpPr>
          <p:spPr>
            <a:xfrm>
              <a:off x="4381000" y="1820000"/>
              <a:ext cx="1899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latin typeface="Proxima Nova"/>
                  <a:ea typeface="Proxima Nova"/>
                  <a:cs typeface="Proxima Nova"/>
                  <a:sym typeface="Proxima Nova"/>
                </a:rPr>
                <a:t>Source</a:t>
              </a:r>
              <a:r>
                <a:rPr lang="en" sz="800">
                  <a:latin typeface="Proxima Nova"/>
                  <a:ea typeface="Proxima Nova"/>
                  <a:cs typeface="Proxima Nova"/>
                  <a:sym typeface="Proxima Nova"/>
                </a:rPr>
                <a:t>: </a:t>
              </a:r>
              <a:r>
                <a:rPr lang="en" sz="700">
                  <a:latin typeface="Proxima Nova"/>
                  <a:ea typeface="Proxima Nova"/>
                  <a:cs typeface="Proxima Nova"/>
                  <a:sym typeface="Proxima Nova"/>
                </a:rPr>
                <a:t>Virtual Navigation for Blind People</a:t>
              </a:r>
              <a:endParaRPr sz="700">
                <a:latin typeface="Proxima Nova"/>
                <a:ea typeface="Proxima Nova"/>
                <a:cs typeface="Proxima Nova"/>
                <a:sym typeface="Proxima Nova"/>
              </a:endParaRPr>
            </a:p>
          </p:txBody>
        </p:sp>
      </p:grpSp>
      <p:grpSp>
        <p:nvGrpSpPr>
          <p:cNvPr id="105" name="Google Shape;105;p18"/>
          <p:cNvGrpSpPr/>
          <p:nvPr/>
        </p:nvGrpSpPr>
        <p:grpSpPr>
          <a:xfrm>
            <a:off x="362962" y="2310538"/>
            <a:ext cx="2208697" cy="2601783"/>
            <a:chOff x="403049" y="1419825"/>
            <a:chExt cx="2459299" cy="2855650"/>
          </a:xfrm>
        </p:grpSpPr>
        <p:pic>
          <p:nvPicPr>
            <p:cNvPr id="106" name="Google Shape;106;p18"/>
            <p:cNvPicPr preferRelativeResize="0"/>
            <p:nvPr/>
          </p:nvPicPr>
          <p:blipFill>
            <a:blip r:embed="rId7">
              <a:alphaModFix/>
            </a:blip>
            <a:stretch>
              <a:fillRect/>
            </a:stretch>
          </p:blipFill>
          <p:spPr>
            <a:xfrm>
              <a:off x="403049" y="1419825"/>
              <a:ext cx="2459299" cy="2451200"/>
            </a:xfrm>
            <a:prstGeom prst="rect">
              <a:avLst/>
            </a:prstGeom>
            <a:noFill/>
            <a:ln cap="flat" cmpd="sng" w="19050">
              <a:solidFill>
                <a:schemeClr val="dk2"/>
              </a:solidFill>
              <a:prstDash val="solid"/>
              <a:round/>
              <a:headEnd len="sm" w="sm" type="none"/>
              <a:tailEnd len="sm" w="sm" type="none"/>
            </a:ln>
          </p:spPr>
        </p:pic>
        <p:sp>
          <p:nvSpPr>
            <p:cNvPr id="107" name="Google Shape;107;p18"/>
            <p:cNvSpPr txBox="1"/>
            <p:nvPr/>
          </p:nvSpPr>
          <p:spPr>
            <a:xfrm>
              <a:off x="403050" y="3802375"/>
              <a:ext cx="1192200" cy="47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latin typeface="Proxima Nova"/>
                  <a:ea typeface="Proxima Nova"/>
                  <a:cs typeface="Proxima Nova"/>
                  <a:sym typeface="Proxima Nova"/>
                </a:rPr>
                <a:t>Source</a:t>
              </a:r>
              <a:r>
                <a:rPr lang="en" sz="800">
                  <a:latin typeface="Proxima Nova"/>
                  <a:ea typeface="Proxima Nova"/>
                  <a:cs typeface="Proxima Nova"/>
                  <a:sym typeface="Proxima Nova"/>
                </a:rPr>
                <a:t>: Neon Science </a:t>
              </a:r>
              <a:endParaRPr sz="800">
                <a:latin typeface="Proxima Nova"/>
                <a:ea typeface="Proxima Nova"/>
                <a:cs typeface="Proxima Nova"/>
                <a:sym typeface="Proxima Nova"/>
              </a:endParaRPr>
            </a:p>
          </p:txBody>
        </p:sp>
      </p:grpSp>
      <p:grpSp>
        <p:nvGrpSpPr>
          <p:cNvPr id="108" name="Google Shape;108;p18"/>
          <p:cNvGrpSpPr/>
          <p:nvPr/>
        </p:nvGrpSpPr>
        <p:grpSpPr>
          <a:xfrm>
            <a:off x="2461150" y="772473"/>
            <a:ext cx="2472499" cy="1538077"/>
            <a:chOff x="2461150" y="772473"/>
            <a:chExt cx="2472499" cy="1538077"/>
          </a:xfrm>
        </p:grpSpPr>
        <p:sp>
          <p:nvSpPr>
            <p:cNvPr id="109" name="Google Shape;109;p18"/>
            <p:cNvSpPr txBox="1"/>
            <p:nvPr/>
          </p:nvSpPr>
          <p:spPr>
            <a:xfrm>
              <a:off x="2900925" y="2002750"/>
              <a:ext cx="119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latin typeface="Proxima Nova"/>
                  <a:ea typeface="Proxima Nova"/>
                  <a:cs typeface="Proxima Nova"/>
                  <a:sym typeface="Proxima Nova"/>
                </a:rPr>
                <a:t>Source</a:t>
              </a:r>
              <a:r>
                <a:rPr lang="en" sz="800">
                  <a:latin typeface="Proxima Nova"/>
                  <a:ea typeface="Proxima Nova"/>
                  <a:cs typeface="Proxima Nova"/>
                  <a:sym typeface="Proxima Nova"/>
                </a:rPr>
                <a:t>: Apple</a:t>
              </a:r>
              <a:endParaRPr sz="800">
                <a:latin typeface="Proxima Nova"/>
                <a:ea typeface="Proxima Nova"/>
                <a:cs typeface="Proxima Nova"/>
                <a:sym typeface="Proxima Nova"/>
              </a:endParaRPr>
            </a:p>
          </p:txBody>
        </p:sp>
        <p:pic>
          <p:nvPicPr>
            <p:cNvPr id="110" name="Google Shape;110;p18"/>
            <p:cNvPicPr preferRelativeResize="0"/>
            <p:nvPr/>
          </p:nvPicPr>
          <p:blipFill>
            <a:blip r:embed="rId8">
              <a:alphaModFix/>
            </a:blip>
            <a:stretch>
              <a:fillRect/>
            </a:stretch>
          </p:blipFill>
          <p:spPr>
            <a:xfrm>
              <a:off x="2461150" y="772473"/>
              <a:ext cx="2472499" cy="1280376"/>
            </a:xfrm>
            <a:prstGeom prst="rect">
              <a:avLst/>
            </a:prstGeom>
            <a:noFill/>
            <a:ln cap="flat" cmpd="sng" w="19050">
              <a:solidFill>
                <a:schemeClr val="dk2"/>
              </a:solidFill>
              <a:prstDash val="solid"/>
              <a:round/>
              <a:headEnd len="sm" w="sm" type="none"/>
              <a:tailEnd len="sm" w="sm" type="none"/>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Approaches</a:t>
            </a:r>
            <a:endParaRPr/>
          </a:p>
        </p:txBody>
      </p:sp>
      <p:grpSp>
        <p:nvGrpSpPr>
          <p:cNvPr id="116" name="Google Shape;116;p19"/>
          <p:cNvGrpSpPr/>
          <p:nvPr/>
        </p:nvGrpSpPr>
        <p:grpSpPr>
          <a:xfrm>
            <a:off x="5006820" y="445027"/>
            <a:ext cx="3287103" cy="2706743"/>
            <a:chOff x="6146100" y="445025"/>
            <a:chExt cx="2686200" cy="2097600"/>
          </a:xfrm>
        </p:grpSpPr>
        <p:pic>
          <p:nvPicPr>
            <p:cNvPr id="117" name="Google Shape;117;p19"/>
            <p:cNvPicPr preferRelativeResize="0"/>
            <p:nvPr/>
          </p:nvPicPr>
          <p:blipFill>
            <a:blip r:embed="rId3">
              <a:alphaModFix/>
            </a:blip>
            <a:stretch>
              <a:fillRect/>
            </a:stretch>
          </p:blipFill>
          <p:spPr>
            <a:xfrm>
              <a:off x="6146100" y="445025"/>
              <a:ext cx="2686200" cy="1894475"/>
            </a:xfrm>
            <a:prstGeom prst="rect">
              <a:avLst/>
            </a:prstGeom>
            <a:noFill/>
            <a:ln cap="flat" cmpd="sng" w="19050">
              <a:solidFill>
                <a:schemeClr val="dk2"/>
              </a:solidFill>
              <a:prstDash val="solid"/>
              <a:round/>
              <a:headEnd len="sm" w="sm" type="none"/>
              <a:tailEnd len="sm" w="sm" type="none"/>
            </a:ln>
          </p:spPr>
        </p:pic>
        <p:sp>
          <p:nvSpPr>
            <p:cNvPr id="118" name="Google Shape;118;p19"/>
            <p:cNvSpPr txBox="1"/>
            <p:nvPr/>
          </p:nvSpPr>
          <p:spPr>
            <a:xfrm>
              <a:off x="6146100" y="2304125"/>
              <a:ext cx="1192200" cy="23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latin typeface="Proxima Nova"/>
                  <a:ea typeface="Proxima Nova"/>
                  <a:cs typeface="Proxima Nova"/>
                  <a:sym typeface="Proxima Nova"/>
                </a:rPr>
                <a:t>Source</a:t>
              </a:r>
              <a:r>
                <a:rPr lang="en" sz="800">
                  <a:latin typeface="Proxima Nova"/>
                  <a:ea typeface="Proxima Nova"/>
                  <a:cs typeface="Proxima Nova"/>
                  <a:sym typeface="Proxima Nova"/>
                </a:rPr>
                <a:t>: nuScenes </a:t>
              </a:r>
              <a:endParaRPr sz="800">
                <a:latin typeface="Proxima Nova"/>
                <a:ea typeface="Proxima Nova"/>
                <a:cs typeface="Proxima Nova"/>
                <a:sym typeface="Proxima Nova"/>
              </a:endParaRPr>
            </a:p>
          </p:txBody>
        </p:sp>
      </p:grpSp>
      <p:pic>
        <p:nvPicPr>
          <p:cNvPr id="119" name="Google Shape;119;p19"/>
          <p:cNvPicPr preferRelativeResize="0"/>
          <p:nvPr/>
        </p:nvPicPr>
        <p:blipFill>
          <a:blip r:embed="rId4">
            <a:alphaModFix/>
          </a:blip>
          <a:stretch>
            <a:fillRect/>
          </a:stretch>
        </p:blipFill>
        <p:spPr>
          <a:xfrm>
            <a:off x="948577" y="1586700"/>
            <a:ext cx="3015598" cy="1496950"/>
          </a:xfrm>
          <a:prstGeom prst="rect">
            <a:avLst/>
          </a:prstGeom>
          <a:noFill/>
          <a:ln cap="flat" cmpd="sng" w="19050">
            <a:solidFill>
              <a:schemeClr val="dk2"/>
            </a:solidFill>
            <a:prstDash val="solid"/>
            <a:round/>
            <a:headEnd len="sm" w="sm" type="none"/>
            <a:tailEnd len="sm" w="sm" type="none"/>
          </a:ln>
        </p:spPr>
      </p:pic>
      <p:sp>
        <p:nvSpPr>
          <p:cNvPr id="120" name="Google Shape;120;p19"/>
          <p:cNvSpPr txBox="1"/>
          <p:nvPr/>
        </p:nvSpPr>
        <p:spPr>
          <a:xfrm>
            <a:off x="948575" y="3036650"/>
            <a:ext cx="3185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latin typeface="Proxima Nova"/>
                <a:ea typeface="Proxima Nova"/>
                <a:cs typeface="Proxima Nova"/>
                <a:sym typeface="Proxima Nova"/>
              </a:rPr>
              <a:t>Source</a:t>
            </a:r>
            <a:r>
              <a:rPr lang="en" sz="800">
                <a:latin typeface="Proxima Nova"/>
                <a:ea typeface="Proxima Nova"/>
                <a:cs typeface="Proxima Nova"/>
                <a:sym typeface="Proxima Nova"/>
              </a:rPr>
              <a:t>: Label Efficient Visual Abstractions</a:t>
            </a:r>
            <a:endParaRPr sz="800">
              <a:latin typeface="Proxima Nova"/>
              <a:ea typeface="Proxima Nova"/>
              <a:cs typeface="Proxima Nova"/>
              <a:sym typeface="Proxima Nova"/>
            </a:endParaRPr>
          </a:p>
        </p:txBody>
      </p:sp>
      <p:grpSp>
        <p:nvGrpSpPr>
          <p:cNvPr id="121" name="Google Shape;121;p19"/>
          <p:cNvGrpSpPr/>
          <p:nvPr/>
        </p:nvGrpSpPr>
        <p:grpSpPr>
          <a:xfrm>
            <a:off x="948575" y="3491675"/>
            <a:ext cx="5811132" cy="1316675"/>
            <a:chOff x="948575" y="3491675"/>
            <a:chExt cx="5811132" cy="1316675"/>
          </a:xfrm>
        </p:grpSpPr>
        <p:grpSp>
          <p:nvGrpSpPr>
            <p:cNvPr id="122" name="Google Shape;122;p19"/>
            <p:cNvGrpSpPr/>
            <p:nvPr/>
          </p:nvGrpSpPr>
          <p:grpSpPr>
            <a:xfrm>
              <a:off x="948582" y="3491675"/>
              <a:ext cx="5811124" cy="1048450"/>
              <a:chOff x="948582" y="3491675"/>
              <a:chExt cx="5811124" cy="1048450"/>
            </a:xfrm>
          </p:grpSpPr>
          <p:pic>
            <p:nvPicPr>
              <p:cNvPr id="123" name="Google Shape;123;p19"/>
              <p:cNvPicPr preferRelativeResize="0"/>
              <p:nvPr/>
            </p:nvPicPr>
            <p:blipFill rotWithShape="1">
              <a:blip r:embed="rId5">
                <a:alphaModFix/>
              </a:blip>
              <a:srcRect b="0" l="0" r="0" t="31010"/>
              <a:stretch/>
            </p:blipFill>
            <p:spPr>
              <a:xfrm>
                <a:off x="948582" y="3491675"/>
                <a:ext cx="5811124" cy="1048450"/>
              </a:xfrm>
              <a:prstGeom prst="rect">
                <a:avLst/>
              </a:prstGeom>
              <a:noFill/>
              <a:ln cap="flat" cmpd="sng" w="28575">
                <a:solidFill>
                  <a:schemeClr val="dk2"/>
                </a:solidFill>
                <a:prstDash val="solid"/>
                <a:round/>
                <a:headEnd len="sm" w="sm" type="none"/>
                <a:tailEnd len="sm" w="sm" type="none"/>
              </a:ln>
            </p:spPr>
          </p:pic>
          <p:sp>
            <p:nvSpPr>
              <p:cNvPr id="124" name="Google Shape;124;p19"/>
              <p:cNvSpPr/>
              <p:nvPr/>
            </p:nvSpPr>
            <p:spPr>
              <a:xfrm>
                <a:off x="2987175" y="3521325"/>
                <a:ext cx="1584900" cy="1018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5" name="Google Shape;125;p19"/>
              <p:cNvCxnSpPr>
                <a:stCxn id="124" idx="1"/>
              </p:cNvCxnSpPr>
              <p:nvPr/>
            </p:nvCxnSpPr>
            <p:spPr>
              <a:xfrm>
                <a:off x="2987175" y="4030725"/>
                <a:ext cx="1584900" cy="0"/>
              </a:xfrm>
              <a:prstGeom prst="straightConnector1">
                <a:avLst/>
              </a:prstGeom>
              <a:noFill/>
              <a:ln cap="flat" cmpd="sng" w="28575">
                <a:solidFill>
                  <a:schemeClr val="dk2"/>
                </a:solidFill>
                <a:prstDash val="solid"/>
                <a:round/>
                <a:headEnd len="med" w="med" type="none"/>
                <a:tailEnd len="med" w="med" type="triangle"/>
              </a:ln>
            </p:spPr>
          </p:cxnSp>
        </p:grpSp>
        <p:sp>
          <p:nvSpPr>
            <p:cNvPr id="126" name="Google Shape;126;p19"/>
            <p:cNvSpPr txBox="1"/>
            <p:nvPr/>
          </p:nvSpPr>
          <p:spPr>
            <a:xfrm>
              <a:off x="948575" y="4500550"/>
              <a:ext cx="3185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latin typeface="Proxima Nova"/>
                  <a:ea typeface="Proxima Nova"/>
                  <a:cs typeface="Proxima Nova"/>
                  <a:sym typeface="Proxima Nova"/>
                </a:rPr>
                <a:t>Source</a:t>
              </a:r>
              <a:r>
                <a:rPr lang="en" sz="800">
                  <a:latin typeface="Proxima Nova"/>
                  <a:ea typeface="Proxima Nova"/>
                  <a:cs typeface="Proxima Nova"/>
                  <a:sym typeface="Proxima Nova"/>
                </a:rPr>
                <a:t>: Unsupervised Learning of Depth and Ego-Motion</a:t>
              </a:r>
              <a:endParaRPr sz="800">
                <a:latin typeface="Proxima Nova"/>
                <a:ea typeface="Proxima Nova"/>
                <a:cs typeface="Proxima Nova"/>
                <a:sym typeface="Proxima Nova"/>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Robotics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1"/>
          <p:cNvPicPr preferRelativeResize="0"/>
          <p:nvPr/>
        </p:nvPicPr>
        <p:blipFill rotWithShape="1">
          <a:blip r:embed="rId3">
            <a:alphaModFix/>
          </a:blip>
          <a:srcRect b="59" l="47754" r="2177" t="-60"/>
          <a:stretch/>
        </p:blipFill>
        <p:spPr>
          <a:xfrm>
            <a:off x="5442850" y="308100"/>
            <a:ext cx="3402000" cy="4521700"/>
          </a:xfrm>
          <a:prstGeom prst="rect">
            <a:avLst/>
          </a:prstGeom>
          <a:noFill/>
          <a:ln>
            <a:noFill/>
          </a:ln>
        </p:spPr>
      </p:pic>
      <p:sp>
        <p:nvSpPr>
          <p:cNvPr id="137" name="Google Shape;137;p21"/>
          <p:cNvSpPr txBox="1"/>
          <p:nvPr>
            <p:ph type="title"/>
          </p:nvPr>
        </p:nvSpPr>
        <p:spPr>
          <a:xfrm>
            <a:off x="291875" y="406900"/>
            <a:ext cx="4813500" cy="1388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Robotics</a:t>
            </a:r>
            <a:r>
              <a:rPr lang="en"/>
              <a:t>: Dextrous manipulation</a:t>
            </a:r>
            <a:endParaRPr/>
          </a:p>
        </p:txBody>
      </p:sp>
      <p:sp>
        <p:nvSpPr>
          <p:cNvPr id="138" name="Google Shape;138;p21"/>
          <p:cNvSpPr txBox="1"/>
          <p:nvPr>
            <p:ph idx="1" type="body"/>
          </p:nvPr>
        </p:nvSpPr>
        <p:spPr>
          <a:xfrm>
            <a:off x="291975" y="1854951"/>
            <a:ext cx="4813500" cy="2577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a:t>Deep learning techniques over physics driven modeling</a:t>
            </a:r>
            <a:endParaRPr/>
          </a:p>
          <a:p>
            <a:pPr indent="-330200" lvl="0" marL="457200" rtl="0" algn="l">
              <a:spcBef>
                <a:spcPts val="0"/>
              </a:spcBef>
              <a:spcAft>
                <a:spcPts val="0"/>
              </a:spcAft>
              <a:buSzPts val="1600"/>
              <a:buChar char="●"/>
            </a:pPr>
            <a:r>
              <a:rPr lang="en"/>
              <a:t>“RGB images or depth images as input”</a:t>
            </a:r>
            <a:endParaRPr/>
          </a:p>
          <a:p>
            <a:pPr indent="-330200" lvl="0" marL="457200" rtl="0" algn="l">
              <a:spcBef>
                <a:spcPts val="0"/>
              </a:spcBef>
              <a:spcAft>
                <a:spcPts val="0"/>
              </a:spcAft>
              <a:buSzPts val="1600"/>
              <a:buChar char="●"/>
            </a:pPr>
            <a:r>
              <a:rPr lang="en"/>
              <a:t>Grasp-pose detection</a:t>
            </a:r>
            <a:endParaRPr/>
          </a:p>
        </p:txBody>
      </p:sp>
      <p:sp>
        <p:nvSpPr>
          <p:cNvPr id="139" name="Google Shape;139;p21"/>
          <p:cNvSpPr txBox="1"/>
          <p:nvPr/>
        </p:nvSpPr>
        <p:spPr>
          <a:xfrm>
            <a:off x="5395125" y="4743300"/>
            <a:ext cx="388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2"/>
                </a:solidFill>
              </a:rPr>
              <a:t>Creative Commons License</a:t>
            </a:r>
            <a:endParaRPr sz="700">
              <a:solidFill>
                <a:schemeClr val="dk2"/>
              </a:solidFill>
            </a:endParaRPr>
          </a:p>
          <a:p>
            <a:pPr indent="0" lvl="0" marL="0" rtl="0" algn="l">
              <a:spcBef>
                <a:spcPts val="0"/>
              </a:spcBef>
              <a:spcAft>
                <a:spcPts val="0"/>
              </a:spcAft>
              <a:buNone/>
            </a:pPr>
            <a:r>
              <a:rPr lang="en" sz="700">
                <a:solidFill>
                  <a:schemeClr val="dk2"/>
                </a:solidFill>
              </a:rPr>
              <a:t>https://commons.wikimedia.org/wiki/File:Robot_hand_-_VivaTech_%2847816344952%29.jpg</a:t>
            </a:r>
            <a:endParaRPr sz="7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2"/>
          <p:cNvPicPr preferRelativeResize="0"/>
          <p:nvPr/>
        </p:nvPicPr>
        <p:blipFill rotWithShape="1">
          <a:blip r:embed="rId3">
            <a:alphaModFix/>
          </a:blip>
          <a:srcRect b="0" l="10475" r="10467" t="0"/>
          <a:stretch/>
        </p:blipFill>
        <p:spPr>
          <a:xfrm>
            <a:off x="3047650" y="0"/>
            <a:ext cx="6096302" cy="5143499"/>
          </a:xfrm>
          <a:prstGeom prst="rect">
            <a:avLst/>
          </a:prstGeom>
          <a:noFill/>
          <a:ln>
            <a:noFill/>
          </a:ln>
        </p:spPr>
      </p:pic>
      <p:sp>
        <p:nvSpPr>
          <p:cNvPr id="145" name="Google Shape;145;p22"/>
          <p:cNvSpPr txBox="1"/>
          <p:nvPr>
            <p:ph type="title"/>
          </p:nvPr>
        </p:nvSpPr>
        <p:spPr>
          <a:xfrm>
            <a:off x="233600" y="829550"/>
            <a:ext cx="2566200" cy="892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Generating point clouds</a:t>
            </a:r>
            <a:endParaRPr/>
          </a:p>
        </p:txBody>
      </p:sp>
      <p:sp>
        <p:nvSpPr>
          <p:cNvPr id="146" name="Google Shape;146;p22"/>
          <p:cNvSpPr txBox="1"/>
          <p:nvPr>
            <p:ph idx="1" type="body"/>
          </p:nvPr>
        </p:nvSpPr>
        <p:spPr>
          <a:xfrm>
            <a:off x="233600" y="1798300"/>
            <a:ext cx="2566200" cy="29772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Photogrammetry</a:t>
            </a:r>
            <a:endParaRPr/>
          </a:p>
          <a:p>
            <a:pPr indent="-317500" lvl="0" marL="457200" rtl="0" algn="l">
              <a:spcBef>
                <a:spcPts val="0"/>
              </a:spcBef>
              <a:spcAft>
                <a:spcPts val="0"/>
              </a:spcAft>
              <a:buSzPts val="1400"/>
              <a:buChar char="●"/>
            </a:pPr>
            <a:r>
              <a:rPr lang="en"/>
              <a:t>Lasers</a:t>
            </a:r>
            <a:endParaRPr/>
          </a:p>
        </p:txBody>
      </p:sp>
      <p:sp>
        <p:nvSpPr>
          <p:cNvPr id="147" name="Google Shape;147;p22"/>
          <p:cNvSpPr txBox="1"/>
          <p:nvPr/>
        </p:nvSpPr>
        <p:spPr>
          <a:xfrm>
            <a:off x="3047650" y="4681800"/>
            <a:ext cx="594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2"/>
                </a:solidFill>
              </a:rPr>
              <a:t>Creative Commons License</a:t>
            </a:r>
            <a:endParaRPr sz="700">
              <a:solidFill>
                <a:schemeClr val="lt2"/>
              </a:solidFill>
            </a:endParaRPr>
          </a:p>
          <a:p>
            <a:pPr indent="0" lvl="0" marL="0" rtl="0" algn="l">
              <a:spcBef>
                <a:spcPts val="0"/>
              </a:spcBef>
              <a:spcAft>
                <a:spcPts val="0"/>
              </a:spcAft>
              <a:buNone/>
            </a:pPr>
            <a:r>
              <a:rPr lang="en" sz="700">
                <a:solidFill>
                  <a:schemeClr val="lt2"/>
                </a:solidFill>
              </a:rPr>
              <a:t>https://commons.wikimedia.org/wiki/File:Esper_LightCage_photogrammetry_camera_rig.jpgv</a:t>
            </a:r>
            <a:endParaRPr sz="700">
              <a:solidFill>
                <a:schemeClr val="l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descr="Website: https://ryanjulian.me/continual-fine-tuning&#10;&#10;One of the great promises of robot learning systems is that they will be able to learn from their mistakes and continuously adapt to  ever-changing environments. Despite this potential, most of the robot learning systems today are deployed as a fixed policy and they are not being adapted after their deployment. Can we efficiently adapt previously learned behaviors to new environments, objects and percepts in the real world? &#10;&#10;Abstract:&#10;We present a method and empirical evidence towards a  robot learning framework that facilitates continuous adaptation. In particular, we demonstrate how to adapt vision-based robotic manipulation policies to new variations by fine-tuning via off-policy reinforcement learning, including changes in background, object shape and appearance, lighting conditions, and robot morphology. Further, this adaptation uses less than 0.2% of the data necessary to learn the task from scratch. We find that our approach of adapting pre-trained policies leads to substantial performance gains over the course of fine-tuning, and that pre-training via RL is essential: training from scratch or adapting from supervised ImageNet features are both unsuccessful with such small amounts of data. We also find that these positive results hold in a limited continual learning setting, in which we repeatedly fine-tune a single lineage of policies using data from a succession of new tasks. Our empirical conclusions are consistently supported by experiments on simulated manipulation tasks, and by 52 unique fine-tuning experiments on a real robotic grasping system pre-trained on 580,000 grasps." id="152" name="Google Shape;152;p23" title="Never Stop Learning: The Effectiveness of Fine-Tuning in Robotic Reinforcement Learning">
            <a:hlinkClick r:id="rId3"/>
          </p:cNvPr>
          <p:cNvPicPr preferRelativeResize="0"/>
          <p:nvPr/>
        </p:nvPicPr>
        <p:blipFill>
          <a:blip r:embed="rId4">
            <a:alphaModFix/>
          </a:blip>
          <a:stretch>
            <a:fillRect/>
          </a:stretch>
        </p:blipFill>
        <p:spPr>
          <a:xfrm>
            <a:off x="3648108" y="672550"/>
            <a:ext cx="5015034" cy="3761276"/>
          </a:xfrm>
          <a:prstGeom prst="rect">
            <a:avLst/>
          </a:prstGeom>
          <a:noFill/>
          <a:ln>
            <a:noFill/>
          </a:ln>
        </p:spPr>
      </p:pic>
      <p:sp>
        <p:nvSpPr>
          <p:cNvPr id="153" name="Google Shape;153;p23"/>
          <p:cNvSpPr txBox="1"/>
          <p:nvPr>
            <p:ph type="title"/>
          </p:nvPr>
        </p:nvSpPr>
        <p:spPr>
          <a:xfrm>
            <a:off x="461350" y="533400"/>
            <a:ext cx="2769600" cy="257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Dextrous learning</a:t>
            </a:r>
            <a:endParaRPr/>
          </a:p>
        </p:txBody>
      </p:sp>
      <p:sp>
        <p:nvSpPr>
          <p:cNvPr id="154" name="Google Shape;154;p23"/>
          <p:cNvSpPr txBox="1"/>
          <p:nvPr>
            <p:ph idx="1" type="body"/>
          </p:nvPr>
        </p:nvSpPr>
        <p:spPr>
          <a:xfrm>
            <a:off x="461200" y="3182226"/>
            <a:ext cx="2769600" cy="12516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Candidate generation</a:t>
            </a:r>
            <a:endParaRPr/>
          </a:p>
          <a:p>
            <a:pPr indent="-317500" lvl="0" marL="457200" rtl="0" algn="l">
              <a:spcBef>
                <a:spcPts val="0"/>
              </a:spcBef>
              <a:spcAft>
                <a:spcPts val="0"/>
              </a:spcAft>
              <a:buSzPts val="1400"/>
              <a:buChar char="●"/>
            </a:pPr>
            <a:r>
              <a:rPr lang="en"/>
              <a:t>Candidate evaluation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4"/>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AR &amp; </a:t>
            </a:r>
            <a:r>
              <a:rPr lang="en"/>
              <a:t>Jewelry</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